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Lst>
  <p:notesMasterIdLst>
    <p:notesMasterId r:id="rId26"/>
  </p:notesMasterIdLst>
  <p:handoutMasterIdLst>
    <p:handoutMasterId r:id="rId27"/>
  </p:handoutMasterIdLst>
  <p:sldIdLst>
    <p:sldId id="280" r:id="rId5"/>
    <p:sldId id="373" r:id="rId6"/>
    <p:sldId id="403" r:id="rId7"/>
    <p:sldId id="404" r:id="rId8"/>
    <p:sldId id="407" r:id="rId9"/>
    <p:sldId id="408" r:id="rId10"/>
    <p:sldId id="406" r:id="rId11"/>
    <p:sldId id="402" r:id="rId12"/>
    <p:sldId id="405" r:id="rId13"/>
    <p:sldId id="400" r:id="rId14"/>
    <p:sldId id="412" r:id="rId15"/>
    <p:sldId id="401" r:id="rId16"/>
    <p:sldId id="410" r:id="rId17"/>
    <p:sldId id="416" r:id="rId18"/>
    <p:sldId id="417" r:id="rId19"/>
    <p:sldId id="411" r:id="rId20"/>
    <p:sldId id="415" r:id="rId21"/>
    <p:sldId id="418" r:id="rId22"/>
    <p:sldId id="413" r:id="rId23"/>
    <p:sldId id="399" r:id="rId24"/>
    <p:sldId id="322" r:id="rId25"/>
  </p:sldIdLst>
  <p:sldSz cx="12192000" cy="6858000"/>
  <p:notesSz cx="6858000" cy="91440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aniel Santiago Morales Laverde" initials="DSML" lastIdx="1" clrIdx="0">
    <p:extLst>
      <p:ext uri="{19B8F6BF-5375-455C-9EA6-DF929625EA0E}">
        <p15:presenceInfo xmlns:p15="http://schemas.microsoft.com/office/powerpoint/2012/main" userId="Daniel Santiago Morales Laverde"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9F4C7"/>
    <a:srgbClr val="4DBDB7"/>
    <a:srgbClr val="FCFAF5"/>
    <a:srgbClr val="F3F30D"/>
    <a:srgbClr val="D5D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69C7853C-536D-4A76-A0AE-DD22124D55A5}" styleName="Estilo temático 1 - Énfasis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08FB837D-C827-4EFA-A057-4D05807E0F7C}" styleName="Estilo temático 1 - Énfasis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Sin estilo ni cuadrícula">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1E4AEA4-8DFA-4A89-87EB-49C32662AFE0}" styleName="Estilo medio 2 - Énfasis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3018" autoAdjust="0"/>
  </p:normalViewPr>
  <p:slideViewPr>
    <p:cSldViewPr snapToGrid="0">
      <p:cViewPr varScale="1">
        <p:scale>
          <a:sx n="111" d="100"/>
          <a:sy n="111" d="100"/>
        </p:scale>
        <p:origin x="594" y="78"/>
      </p:cViewPr>
      <p:guideLst/>
    </p:cSldViewPr>
  </p:slideViewPr>
  <p:notesTextViewPr>
    <p:cViewPr>
      <p:scale>
        <a:sx n="3" d="2"/>
        <a:sy n="3" d="2"/>
      </p:scale>
      <p:origin x="0" y="0"/>
    </p:cViewPr>
  </p:notesTextViewPr>
  <p:notesViewPr>
    <p:cSldViewPr snapToGrid="0" showGuides="1">
      <p:cViewPr varScale="1">
        <p:scale>
          <a:sx n="55" d="100"/>
          <a:sy n="55" d="100"/>
        </p:scale>
        <p:origin x="2880" y="9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commentAuthors" Target="commentAuthor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handoutMaster" Target="handoutMasters/handoutMaster1.xml"/><Relationship Id="rId3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AF33810-EF9A-4C38-9420-39C7D00E32F4}" type="datetimeFigureOut">
              <a:rPr lang="es-CO" smtClean="0"/>
              <a:t>10/09/2024</a:t>
            </a:fld>
            <a:endParaRPr lang="es-CO"/>
          </a:p>
        </p:txBody>
      </p:sp>
      <p:sp>
        <p:nvSpPr>
          <p:cNvPr id="4" name="Marcador de pie de página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5" name="Marcador de número de diapositiva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4234843-BDA5-46CA-AF49-5C9A55926FA9}" type="slidenum">
              <a:rPr lang="es-CO" smtClean="0"/>
              <a:t>‹#›</a:t>
            </a:fld>
            <a:endParaRPr lang="es-CO"/>
          </a:p>
        </p:txBody>
      </p:sp>
    </p:spTree>
    <p:extLst>
      <p:ext uri="{BB962C8B-B14F-4D97-AF65-F5344CB8AC3E}">
        <p14:creationId xmlns:p14="http://schemas.microsoft.com/office/powerpoint/2010/main" val="62478172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16DAA46-7FB0-4C13-B51C-60E7741B11B3}" type="datetimeFigureOut">
              <a:rPr lang="es-CO" smtClean="0"/>
              <a:t>10/09/2024</a:t>
            </a:fld>
            <a:endParaRPr lang="es-CO"/>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O"/>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DCCB938-E03E-4A25-853B-931A2108B4F4}" type="slidenum">
              <a:rPr lang="es-CO" smtClean="0"/>
              <a:t>‹#›</a:t>
            </a:fld>
            <a:endParaRPr lang="es-CO"/>
          </a:p>
        </p:txBody>
      </p:sp>
    </p:spTree>
    <p:extLst>
      <p:ext uri="{BB962C8B-B14F-4D97-AF65-F5344CB8AC3E}">
        <p14:creationId xmlns:p14="http://schemas.microsoft.com/office/powerpoint/2010/main" val="15871368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resentación">
    <p:spTree>
      <p:nvGrpSpPr>
        <p:cNvPr id="1" name=""/>
        <p:cNvGrpSpPr/>
        <p:nvPr/>
      </p:nvGrpSpPr>
      <p:grpSpPr>
        <a:xfrm>
          <a:off x="0" y="0"/>
          <a:ext cx="0" cy="0"/>
          <a:chOff x="0" y="0"/>
          <a:chExt cx="0" cy="0"/>
        </a:xfrm>
      </p:grpSpPr>
      <p:pic>
        <p:nvPicPr>
          <p:cNvPr id="11" name="Imagen 10" descr="Diagrama&#10;&#10;Descripción generada automáticamente con confianza baja">
            <a:extLst>
              <a:ext uri="{FF2B5EF4-FFF2-40B4-BE49-F238E27FC236}">
                <a16:creationId xmlns:a16="http://schemas.microsoft.com/office/drawing/2014/main" id="{64330D0E-48B8-C729-9CFF-CFCEF554DF7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46833"/>
          <a:stretch/>
        </p:blipFill>
        <p:spPr>
          <a:xfrm>
            <a:off x="5212080" y="0"/>
            <a:ext cx="6979920" cy="7061834"/>
          </a:xfrm>
          <a:prstGeom prst="rect">
            <a:avLst/>
          </a:prstGeom>
        </p:spPr>
      </p:pic>
      <p:sp>
        <p:nvSpPr>
          <p:cNvPr id="2" name="Rectángulo 1"/>
          <p:cNvSpPr/>
          <p:nvPr userDrawn="1"/>
        </p:nvSpPr>
        <p:spPr>
          <a:xfrm>
            <a:off x="0" y="0"/>
            <a:ext cx="7181850" cy="7061834"/>
          </a:xfrm>
          <a:prstGeom prst="rect">
            <a:avLst/>
          </a:prstGeom>
          <a:gradFill flip="none" rotWithShape="1">
            <a:gsLst>
              <a:gs pos="81000">
                <a:srgbClr val="FCFAF5"/>
              </a:gs>
              <a:gs pos="100000">
                <a:srgbClr val="FCFAF5">
                  <a:alpha val="2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noFill/>
            </a:endParaRPr>
          </a:p>
        </p:txBody>
      </p:sp>
      <p:sp>
        <p:nvSpPr>
          <p:cNvPr id="10" name="Rectángulo 9"/>
          <p:cNvSpPr/>
          <p:nvPr userDrawn="1"/>
        </p:nvSpPr>
        <p:spPr>
          <a:xfrm>
            <a:off x="1057275" y="1295400"/>
            <a:ext cx="7219950" cy="426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 name="Título 4"/>
          <p:cNvSpPr>
            <a:spLocks noGrp="1"/>
          </p:cNvSpPr>
          <p:nvPr>
            <p:ph type="title"/>
          </p:nvPr>
        </p:nvSpPr>
        <p:spPr>
          <a:xfrm>
            <a:off x="1790701" y="2468737"/>
            <a:ext cx="5714999" cy="1920526"/>
          </a:xfrm>
          <a:prstGeom prst="rect">
            <a:avLst/>
          </a:prstGeom>
        </p:spPr>
        <p:txBody>
          <a:bodyPr wrap="square">
            <a:spAutoFit/>
          </a:bodyPr>
          <a:lstStyle>
            <a:lvl1pPr algn="l">
              <a:defRPr>
                <a:solidFill>
                  <a:schemeClr val="tx1"/>
                </a:solidFill>
                <a:latin typeface="DaxlinePro-Black" panose="02000503070000020004" pitchFamily="50" charset="0"/>
              </a:defRPr>
            </a:lvl1pPr>
          </a:lstStyle>
          <a:p>
            <a:r>
              <a:rPr lang="es-ES"/>
              <a:t>Haga clic para modificar el estilo de título del patrón</a:t>
            </a:r>
            <a:endParaRPr lang="es-CO" dirty="0"/>
          </a:p>
        </p:txBody>
      </p:sp>
      <p:sp>
        <p:nvSpPr>
          <p:cNvPr id="8" name="CuadroTexto 7"/>
          <p:cNvSpPr txBox="1"/>
          <p:nvPr userDrawn="1"/>
        </p:nvSpPr>
        <p:spPr>
          <a:xfrm>
            <a:off x="1781175" y="4872037"/>
            <a:ext cx="3589815" cy="415498"/>
          </a:xfrm>
          <a:prstGeom prst="rect">
            <a:avLst/>
          </a:prstGeom>
          <a:noFill/>
        </p:spPr>
        <p:txBody>
          <a:bodyPr wrap="square" rtlCol="0">
            <a:spAutoFit/>
          </a:bodyPr>
          <a:lstStyle/>
          <a:p>
            <a:pPr algn="l"/>
            <a:r>
              <a:rPr lang="es-CO" sz="700" dirty="0">
                <a:solidFill>
                  <a:schemeClr val="tx1"/>
                </a:solidFill>
                <a:latin typeface="Lato Light" panose="020F0302020204030203" pitchFamily="34" charset="0"/>
              </a:rPr>
              <a:t>Universidad de los Andes | Vigilada Mineducación</a:t>
            </a:r>
          </a:p>
          <a:p>
            <a:pPr algn="l"/>
            <a:r>
              <a:rPr lang="es-CO" sz="700" dirty="0">
                <a:solidFill>
                  <a:schemeClr val="tx1"/>
                </a:solidFill>
                <a:latin typeface="Lato Light" panose="020F0302020204030203" pitchFamily="34" charset="0"/>
              </a:rPr>
              <a:t>Reconocimiento como Universidad: Decreto 1297 del 30 de mayo de 1964.</a:t>
            </a:r>
          </a:p>
          <a:p>
            <a:pPr algn="l"/>
            <a:r>
              <a:rPr lang="es-CO" sz="700" dirty="0">
                <a:solidFill>
                  <a:schemeClr val="tx1"/>
                </a:solidFill>
                <a:latin typeface="Lato Light" panose="020F0302020204030203" pitchFamily="34" charset="0"/>
              </a:rPr>
              <a:t>Reconocimiento personería jurídica: Resolución 28 del 23 de febrero de 1949 Minjusticia</a:t>
            </a:r>
            <a:r>
              <a:rPr lang="es-CO" sz="500" dirty="0">
                <a:solidFill>
                  <a:schemeClr val="bg1"/>
                </a:solidFill>
              </a:rPr>
              <a:t>.</a:t>
            </a:r>
          </a:p>
        </p:txBody>
      </p:sp>
      <p:cxnSp>
        <p:nvCxnSpPr>
          <p:cNvPr id="13" name="Conector recto 12"/>
          <p:cNvCxnSpPr/>
          <p:nvPr userDrawn="1"/>
        </p:nvCxnSpPr>
        <p:spPr>
          <a:xfrm flipV="1">
            <a:off x="1781176" y="3929020"/>
            <a:ext cx="4371974" cy="1"/>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045780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o en Bloque Blanco">
    <p:spTree>
      <p:nvGrpSpPr>
        <p:cNvPr id="1" name=""/>
        <p:cNvGrpSpPr/>
        <p:nvPr/>
      </p:nvGrpSpPr>
      <p:grpSpPr>
        <a:xfrm>
          <a:off x="0" y="0"/>
          <a:ext cx="0" cy="0"/>
          <a:chOff x="0" y="0"/>
          <a:chExt cx="0" cy="0"/>
        </a:xfrm>
      </p:grpSpPr>
      <p:sp>
        <p:nvSpPr>
          <p:cNvPr id="11" name="Rectángulo 10">
            <a:extLst>
              <a:ext uri="{FF2B5EF4-FFF2-40B4-BE49-F238E27FC236}">
                <a16:creationId xmlns:a16="http://schemas.microsoft.com/office/drawing/2014/main" id="{DB106FFA-52B7-02E5-307A-31068A2C2CD5}"/>
              </a:ext>
            </a:extLst>
          </p:cNvPr>
          <p:cNvSpPr/>
          <p:nvPr userDrawn="1"/>
        </p:nvSpPr>
        <p:spPr>
          <a:xfrm>
            <a:off x="1047750" y="1247776"/>
            <a:ext cx="10096500" cy="436245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13" name="Título 7">
            <a:extLst>
              <a:ext uri="{FF2B5EF4-FFF2-40B4-BE49-F238E27FC236}">
                <a16:creationId xmlns:a16="http://schemas.microsoft.com/office/drawing/2014/main" id="{68BF7B2D-828B-DD42-5CFD-E83C9F1A611D}"/>
              </a:ext>
            </a:extLst>
          </p:cNvPr>
          <p:cNvSpPr>
            <a:spLocks noGrp="1"/>
          </p:cNvSpPr>
          <p:nvPr>
            <p:ph type="title"/>
          </p:nvPr>
        </p:nvSpPr>
        <p:spPr>
          <a:xfrm>
            <a:off x="1390650" y="2412995"/>
            <a:ext cx="2571750" cy="3097771"/>
          </a:xfrm>
          <a:prstGeom prst="rect">
            <a:avLst/>
          </a:prstGeom>
        </p:spPr>
        <p:txBody>
          <a:bodyPr wrap="square">
            <a:spAutoFit/>
          </a:bodyPr>
          <a:lstStyle>
            <a:lvl1pPr algn="ctr">
              <a:defRPr sz="3600" b="1">
                <a:solidFill>
                  <a:schemeClr val="accent6"/>
                </a:solidFill>
                <a:latin typeface="DaxlinePro-Medium" panose="02000503060000020004" pitchFamily="50" charset="0"/>
              </a:defRPr>
            </a:lvl1pPr>
          </a:lstStyle>
          <a:p>
            <a:r>
              <a:rPr lang="es-ES"/>
              <a:t>Haga clic para modificar el estilo de título del patrón</a:t>
            </a:r>
            <a:endParaRPr lang="es-CO" dirty="0"/>
          </a:p>
        </p:txBody>
      </p:sp>
      <p:sp>
        <p:nvSpPr>
          <p:cNvPr id="18" name="AutoShape 3">
            <a:extLst>
              <a:ext uri="{FF2B5EF4-FFF2-40B4-BE49-F238E27FC236}">
                <a16:creationId xmlns:a16="http://schemas.microsoft.com/office/drawing/2014/main" id="{9CDDEB18-A2E7-FA35-E6B5-736754F2130C}"/>
              </a:ext>
            </a:extLst>
          </p:cNvPr>
          <p:cNvSpPr>
            <a:spLocks noChangeAspect="1" noChangeArrowheads="1" noTextEdit="1"/>
          </p:cNvSpPr>
          <p:nvPr userDrawn="1"/>
        </p:nvSpPr>
        <p:spPr bwMode="auto">
          <a:xfrm>
            <a:off x="1390650" y="3535363"/>
            <a:ext cx="2571750" cy="236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s-CO"/>
          </a:p>
        </p:txBody>
      </p:sp>
      <p:sp>
        <p:nvSpPr>
          <p:cNvPr id="19" name="Line 5">
            <a:extLst>
              <a:ext uri="{FF2B5EF4-FFF2-40B4-BE49-F238E27FC236}">
                <a16:creationId xmlns:a16="http://schemas.microsoft.com/office/drawing/2014/main" id="{567D04A2-E8F5-E6CE-EB74-F041DED2D191}"/>
              </a:ext>
            </a:extLst>
          </p:cNvPr>
          <p:cNvSpPr>
            <a:spLocks noChangeShapeType="1"/>
          </p:cNvSpPr>
          <p:nvPr userDrawn="1"/>
        </p:nvSpPr>
        <p:spPr bwMode="auto">
          <a:xfrm>
            <a:off x="1389062" y="3636576"/>
            <a:ext cx="963613" cy="0"/>
          </a:xfrm>
          <a:prstGeom prst="line">
            <a:avLst/>
          </a:prstGeom>
          <a:noFill/>
          <a:ln w="7938" cap="flat">
            <a:solidFill>
              <a:schemeClr val="accent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s-CO"/>
          </a:p>
        </p:txBody>
      </p:sp>
      <p:sp>
        <p:nvSpPr>
          <p:cNvPr id="20" name="Line 6">
            <a:extLst>
              <a:ext uri="{FF2B5EF4-FFF2-40B4-BE49-F238E27FC236}">
                <a16:creationId xmlns:a16="http://schemas.microsoft.com/office/drawing/2014/main" id="{C6C8859F-0357-D60F-ED8E-6037C180A7C7}"/>
              </a:ext>
            </a:extLst>
          </p:cNvPr>
          <p:cNvSpPr>
            <a:spLocks noChangeShapeType="1"/>
          </p:cNvSpPr>
          <p:nvPr userDrawn="1"/>
        </p:nvSpPr>
        <p:spPr bwMode="auto">
          <a:xfrm>
            <a:off x="3000375" y="3633401"/>
            <a:ext cx="962025" cy="0"/>
          </a:xfrm>
          <a:prstGeom prst="line">
            <a:avLst/>
          </a:prstGeom>
          <a:noFill/>
          <a:ln w="7938" cap="flat">
            <a:solidFill>
              <a:schemeClr val="accent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s-CO"/>
          </a:p>
        </p:txBody>
      </p:sp>
      <p:sp>
        <p:nvSpPr>
          <p:cNvPr id="21" name="Marcador de texto 9">
            <a:extLst>
              <a:ext uri="{FF2B5EF4-FFF2-40B4-BE49-F238E27FC236}">
                <a16:creationId xmlns:a16="http://schemas.microsoft.com/office/drawing/2014/main" id="{54AC1C63-DE54-A424-440A-982F6300C057}"/>
              </a:ext>
            </a:extLst>
          </p:cNvPr>
          <p:cNvSpPr>
            <a:spLocks noGrp="1"/>
          </p:cNvSpPr>
          <p:nvPr>
            <p:ph type="body" sz="quarter" idx="10"/>
          </p:nvPr>
        </p:nvSpPr>
        <p:spPr>
          <a:xfrm>
            <a:off x="4670651" y="1972191"/>
            <a:ext cx="5765347" cy="1456809"/>
          </a:xfrm>
          <a:prstGeom prst="rect">
            <a:avLst/>
          </a:prstGeom>
        </p:spPr>
        <p:txBody>
          <a:bodyPr wrap="square">
            <a:spAutoFit/>
          </a:bodyPr>
          <a:lstStyle>
            <a:lvl1pPr marL="0" indent="0">
              <a:buFontTx/>
              <a:buNone/>
              <a:defRPr sz="1600" b="0">
                <a:solidFill>
                  <a:schemeClr val="accent6"/>
                </a:solidFill>
                <a:latin typeface="Lato" panose="020F0502020204030203" pitchFamily="34" charset="0"/>
              </a:defRPr>
            </a:lvl1pPr>
            <a:lvl2pPr marL="457200" indent="0">
              <a:buFontTx/>
              <a:buNone/>
              <a:defRPr sz="1600" b="0">
                <a:solidFill>
                  <a:schemeClr val="accent6"/>
                </a:solidFill>
                <a:latin typeface="Lato" panose="020F0502020204030203" pitchFamily="34" charset="0"/>
              </a:defRPr>
            </a:lvl2pPr>
            <a:lvl3pPr marL="914400" indent="0">
              <a:buFontTx/>
              <a:buNone/>
              <a:defRPr sz="1600" b="0">
                <a:solidFill>
                  <a:schemeClr val="accent6"/>
                </a:solidFill>
                <a:latin typeface="Lato" panose="020F0502020204030203" pitchFamily="34" charset="0"/>
              </a:defRPr>
            </a:lvl3pPr>
            <a:lvl4pPr marL="1371600" indent="0">
              <a:buFontTx/>
              <a:buNone/>
              <a:defRPr sz="1600" b="0">
                <a:solidFill>
                  <a:schemeClr val="accent6"/>
                </a:solidFill>
                <a:latin typeface="Lato" panose="020F0502020204030203" pitchFamily="34" charset="0"/>
              </a:defRPr>
            </a:lvl4pPr>
            <a:lvl5pPr marL="1828800" indent="0">
              <a:buFontTx/>
              <a:buNone/>
              <a:defRPr sz="1600" b="0">
                <a:solidFill>
                  <a:schemeClr val="accent6"/>
                </a:solidFill>
                <a:latin typeface="Lato" panose="020F0502020204030203" pitchFamily="34" charset="0"/>
              </a:defRPr>
            </a:lvl5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dirty="0"/>
          </a:p>
        </p:txBody>
      </p:sp>
      <p:sp>
        <p:nvSpPr>
          <p:cNvPr id="22" name="Freeform 5">
            <a:extLst>
              <a:ext uri="{FF2B5EF4-FFF2-40B4-BE49-F238E27FC236}">
                <a16:creationId xmlns:a16="http://schemas.microsoft.com/office/drawing/2014/main" id="{3413D833-5F7B-8D33-E3AD-720AE844D248}"/>
              </a:ext>
            </a:extLst>
          </p:cNvPr>
          <p:cNvSpPr>
            <a:spLocks/>
          </p:cNvSpPr>
          <p:nvPr userDrawn="1"/>
        </p:nvSpPr>
        <p:spPr bwMode="auto">
          <a:xfrm rot="5400000">
            <a:off x="2548801" y="3606899"/>
            <a:ext cx="195123" cy="248128"/>
          </a:xfrm>
          <a:custGeom>
            <a:avLst/>
            <a:gdLst>
              <a:gd name="T0" fmla="*/ 2 w 32"/>
              <a:gd name="T1" fmla="*/ 0 h 36"/>
              <a:gd name="T2" fmla="*/ 0 w 32"/>
              <a:gd name="T3" fmla="*/ 2 h 36"/>
              <a:gd name="T4" fmla="*/ 0 w 32"/>
              <a:gd name="T5" fmla="*/ 18 h 36"/>
              <a:gd name="T6" fmla="*/ 0 w 32"/>
              <a:gd name="T7" fmla="*/ 34 h 36"/>
              <a:gd name="T8" fmla="*/ 2 w 32"/>
              <a:gd name="T9" fmla="*/ 36 h 36"/>
              <a:gd name="T10" fmla="*/ 3 w 32"/>
              <a:gd name="T11" fmla="*/ 36 h 36"/>
              <a:gd name="T12" fmla="*/ 17 w 32"/>
              <a:gd name="T13" fmla="*/ 28 h 36"/>
              <a:gd name="T14" fmla="*/ 31 w 32"/>
              <a:gd name="T15" fmla="*/ 20 h 36"/>
              <a:gd name="T16" fmla="*/ 31 w 32"/>
              <a:gd name="T17" fmla="*/ 16 h 36"/>
              <a:gd name="T18" fmla="*/ 17 w 32"/>
              <a:gd name="T19" fmla="*/ 8 h 36"/>
              <a:gd name="T20" fmla="*/ 3 w 32"/>
              <a:gd name="T21" fmla="*/ 0 h 36"/>
              <a:gd name="T22" fmla="*/ 2 w 32"/>
              <a:gd name="T23"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 h="36">
                <a:moveTo>
                  <a:pt x="2" y="0"/>
                </a:moveTo>
                <a:cubicBezTo>
                  <a:pt x="1" y="0"/>
                  <a:pt x="0" y="1"/>
                  <a:pt x="0" y="2"/>
                </a:cubicBezTo>
                <a:cubicBezTo>
                  <a:pt x="0" y="18"/>
                  <a:pt x="0" y="18"/>
                  <a:pt x="0" y="18"/>
                </a:cubicBezTo>
                <a:cubicBezTo>
                  <a:pt x="0" y="34"/>
                  <a:pt x="0" y="34"/>
                  <a:pt x="0" y="34"/>
                </a:cubicBezTo>
                <a:cubicBezTo>
                  <a:pt x="0" y="35"/>
                  <a:pt x="1" y="36"/>
                  <a:pt x="2" y="36"/>
                </a:cubicBezTo>
                <a:cubicBezTo>
                  <a:pt x="3" y="36"/>
                  <a:pt x="3" y="36"/>
                  <a:pt x="3" y="36"/>
                </a:cubicBezTo>
                <a:cubicBezTo>
                  <a:pt x="17" y="28"/>
                  <a:pt x="17" y="28"/>
                  <a:pt x="17" y="28"/>
                </a:cubicBezTo>
                <a:cubicBezTo>
                  <a:pt x="31" y="20"/>
                  <a:pt x="31" y="20"/>
                  <a:pt x="31" y="20"/>
                </a:cubicBezTo>
                <a:cubicBezTo>
                  <a:pt x="32" y="19"/>
                  <a:pt x="32" y="17"/>
                  <a:pt x="31" y="16"/>
                </a:cubicBezTo>
                <a:cubicBezTo>
                  <a:pt x="17" y="8"/>
                  <a:pt x="17" y="8"/>
                  <a:pt x="17" y="8"/>
                </a:cubicBezTo>
                <a:cubicBezTo>
                  <a:pt x="3" y="0"/>
                  <a:pt x="3" y="0"/>
                  <a:pt x="3" y="0"/>
                </a:cubicBezTo>
                <a:cubicBezTo>
                  <a:pt x="3" y="0"/>
                  <a:pt x="3" y="0"/>
                  <a:pt x="2" y="0"/>
                </a:cubicBezTo>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s-CO" dirty="0"/>
          </a:p>
        </p:txBody>
      </p:sp>
      <p:sp>
        <p:nvSpPr>
          <p:cNvPr id="24" name="Marcador de número de diapositiva 8">
            <a:extLst>
              <a:ext uri="{FF2B5EF4-FFF2-40B4-BE49-F238E27FC236}">
                <a16:creationId xmlns:a16="http://schemas.microsoft.com/office/drawing/2014/main" id="{8F1B36DD-4CA6-80B7-7627-8F566C2DC120}"/>
              </a:ext>
            </a:extLst>
          </p:cNvPr>
          <p:cNvSpPr txBox="1">
            <a:spLocks/>
          </p:cNvSpPr>
          <p:nvPr userDrawn="1"/>
        </p:nvSpPr>
        <p:spPr>
          <a:xfrm>
            <a:off x="11317807" y="6219822"/>
            <a:ext cx="285283" cy="280037"/>
          </a:xfrm>
          <a:prstGeom prst="rect">
            <a:avLst/>
          </a:prstGeom>
        </p:spPr>
        <p:txBody>
          <a:bodyPr/>
          <a:lstStyle>
            <a:defPPr>
              <a:defRPr lang="es-CO"/>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FA3BDF1-CB99-44C9-A758-BCC0C2EC51A5}" type="slidenum">
              <a:rPr lang="es-CO" smtClean="0"/>
              <a:pPr/>
              <a:t>‹#›</a:t>
            </a:fld>
            <a:endParaRPr lang="es-CO" dirty="0"/>
          </a:p>
        </p:txBody>
      </p:sp>
    </p:spTree>
    <p:extLst>
      <p:ext uri="{BB962C8B-B14F-4D97-AF65-F5344CB8AC3E}">
        <p14:creationId xmlns:p14="http://schemas.microsoft.com/office/powerpoint/2010/main" val="25699435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xto en Bloque Negro">
    <p:bg>
      <p:bgPr>
        <a:solidFill>
          <a:schemeClr val="accent4"/>
        </a:solidFill>
        <a:effectLst/>
      </p:bgPr>
    </p:bg>
    <p:spTree>
      <p:nvGrpSpPr>
        <p:cNvPr id="1" name=""/>
        <p:cNvGrpSpPr/>
        <p:nvPr/>
      </p:nvGrpSpPr>
      <p:grpSpPr>
        <a:xfrm>
          <a:off x="0" y="0"/>
          <a:ext cx="0" cy="0"/>
          <a:chOff x="0" y="0"/>
          <a:chExt cx="0" cy="0"/>
        </a:xfrm>
      </p:grpSpPr>
      <p:sp>
        <p:nvSpPr>
          <p:cNvPr id="17" name="Título 3">
            <a:extLst>
              <a:ext uri="{FF2B5EF4-FFF2-40B4-BE49-F238E27FC236}">
                <a16:creationId xmlns:a16="http://schemas.microsoft.com/office/drawing/2014/main" id="{E7CD7AAE-CBA2-8D66-00DE-33E689DB1641}"/>
              </a:ext>
            </a:extLst>
          </p:cNvPr>
          <p:cNvSpPr>
            <a:spLocks noGrp="1"/>
          </p:cNvSpPr>
          <p:nvPr>
            <p:ph type="title"/>
          </p:nvPr>
        </p:nvSpPr>
        <p:spPr>
          <a:xfrm>
            <a:off x="3061881" y="2828836"/>
            <a:ext cx="6068239" cy="1200329"/>
          </a:xfrm>
          <a:prstGeom prst="rect">
            <a:avLst/>
          </a:prstGeom>
        </p:spPr>
        <p:txBody>
          <a:bodyPr wrap="square">
            <a:spAutoFit/>
          </a:bodyPr>
          <a:lstStyle>
            <a:lvl1pPr algn="ctr">
              <a:defRPr sz="4000" b="1">
                <a:latin typeface="Dax-Regular" pitchFamily="2" charset="0"/>
              </a:defRPr>
            </a:lvl1pPr>
          </a:lstStyle>
          <a:p>
            <a:r>
              <a:rPr lang="es-ES"/>
              <a:t>Haga clic para modificar el estilo de título del patrón</a:t>
            </a:r>
            <a:endParaRPr lang="es-CO" dirty="0"/>
          </a:p>
        </p:txBody>
      </p:sp>
      <p:sp>
        <p:nvSpPr>
          <p:cNvPr id="24" name="Marcador de número de diapositiva 8">
            <a:extLst>
              <a:ext uri="{FF2B5EF4-FFF2-40B4-BE49-F238E27FC236}">
                <a16:creationId xmlns:a16="http://schemas.microsoft.com/office/drawing/2014/main" id="{DB579FB0-0884-FC7C-3624-AAC97758B6B5}"/>
              </a:ext>
            </a:extLst>
          </p:cNvPr>
          <p:cNvSpPr txBox="1">
            <a:spLocks/>
          </p:cNvSpPr>
          <p:nvPr userDrawn="1"/>
        </p:nvSpPr>
        <p:spPr>
          <a:xfrm>
            <a:off x="11304185" y="6223951"/>
            <a:ext cx="285283" cy="280037"/>
          </a:xfrm>
          <a:prstGeom prst="rect">
            <a:avLst/>
          </a:prstGeom>
        </p:spPr>
        <p:txBody>
          <a:bodyPr/>
          <a:lstStyle>
            <a:defPPr>
              <a:defRPr lang="es-CO"/>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FA3BDF1-CB99-44C9-A758-BCC0C2EC51A5}" type="slidenum">
              <a:rPr lang="es-CO" smtClean="0">
                <a:solidFill>
                  <a:schemeClr val="tx1"/>
                </a:solidFill>
              </a:rPr>
              <a:pPr/>
              <a:t>‹#›</a:t>
            </a:fld>
            <a:endParaRPr lang="es-CO" dirty="0">
              <a:solidFill>
                <a:schemeClr val="tx1"/>
              </a:solidFill>
            </a:endParaRPr>
          </a:p>
        </p:txBody>
      </p:sp>
      <p:sp>
        <p:nvSpPr>
          <p:cNvPr id="16" name="Rectángulo 15">
            <a:extLst>
              <a:ext uri="{FF2B5EF4-FFF2-40B4-BE49-F238E27FC236}">
                <a16:creationId xmlns:a16="http://schemas.microsoft.com/office/drawing/2014/main" id="{46E2AEEA-F505-EC59-4F79-AEF3EB78F794}"/>
              </a:ext>
            </a:extLst>
          </p:cNvPr>
          <p:cNvSpPr/>
          <p:nvPr userDrawn="1"/>
        </p:nvSpPr>
        <p:spPr>
          <a:xfrm>
            <a:off x="11282043" y="6137910"/>
            <a:ext cx="370205" cy="366078"/>
          </a:xfrm>
          <a:prstGeom prst="rect">
            <a:avLst/>
          </a:prstGeom>
          <a:noFill/>
          <a:ln w="254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Tree>
    <p:extLst>
      <p:ext uri="{BB962C8B-B14F-4D97-AF65-F5344CB8AC3E}">
        <p14:creationId xmlns:p14="http://schemas.microsoft.com/office/powerpoint/2010/main" val="329953920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o en Bloque Amarillo">
    <p:bg>
      <p:bgPr>
        <a:solidFill>
          <a:schemeClr val="accent3"/>
        </a:solidFill>
        <a:effectLst/>
      </p:bgPr>
    </p:bg>
    <p:spTree>
      <p:nvGrpSpPr>
        <p:cNvPr id="1" name=""/>
        <p:cNvGrpSpPr/>
        <p:nvPr/>
      </p:nvGrpSpPr>
      <p:grpSpPr>
        <a:xfrm>
          <a:off x="0" y="0"/>
          <a:ext cx="0" cy="0"/>
          <a:chOff x="0" y="0"/>
          <a:chExt cx="0" cy="0"/>
        </a:xfrm>
      </p:grpSpPr>
      <p:sp>
        <p:nvSpPr>
          <p:cNvPr id="18" name="Título 3">
            <a:extLst>
              <a:ext uri="{FF2B5EF4-FFF2-40B4-BE49-F238E27FC236}">
                <a16:creationId xmlns:a16="http://schemas.microsoft.com/office/drawing/2014/main" id="{DBB23ECB-C413-E58E-A041-059CE6431BEC}"/>
              </a:ext>
            </a:extLst>
          </p:cNvPr>
          <p:cNvSpPr>
            <a:spLocks noGrp="1"/>
          </p:cNvSpPr>
          <p:nvPr>
            <p:ph type="title"/>
          </p:nvPr>
        </p:nvSpPr>
        <p:spPr>
          <a:xfrm>
            <a:off x="3061881" y="2828836"/>
            <a:ext cx="6068239" cy="1200329"/>
          </a:xfrm>
          <a:prstGeom prst="rect">
            <a:avLst/>
          </a:prstGeom>
        </p:spPr>
        <p:txBody>
          <a:bodyPr wrap="square">
            <a:spAutoFit/>
          </a:bodyPr>
          <a:lstStyle>
            <a:lvl1pPr algn="ctr">
              <a:defRPr sz="4000" b="1">
                <a:solidFill>
                  <a:schemeClr val="accent2"/>
                </a:solidFill>
                <a:latin typeface="Dax-Regular" pitchFamily="2" charset="0"/>
              </a:defRPr>
            </a:lvl1pPr>
          </a:lstStyle>
          <a:p>
            <a:r>
              <a:rPr lang="es-ES"/>
              <a:t>Haga clic para modificar el estilo de título del patrón</a:t>
            </a:r>
            <a:endParaRPr lang="es-CO" dirty="0"/>
          </a:p>
        </p:txBody>
      </p:sp>
      <p:sp>
        <p:nvSpPr>
          <p:cNvPr id="24" name="Marcador de número de diapositiva 8">
            <a:extLst>
              <a:ext uri="{FF2B5EF4-FFF2-40B4-BE49-F238E27FC236}">
                <a16:creationId xmlns:a16="http://schemas.microsoft.com/office/drawing/2014/main" id="{1E7FA0D0-838E-EDB6-1339-6FCFAAE835EB}"/>
              </a:ext>
            </a:extLst>
          </p:cNvPr>
          <p:cNvSpPr txBox="1">
            <a:spLocks/>
          </p:cNvSpPr>
          <p:nvPr userDrawn="1"/>
        </p:nvSpPr>
        <p:spPr>
          <a:xfrm>
            <a:off x="11304185" y="6223951"/>
            <a:ext cx="285283" cy="280037"/>
          </a:xfrm>
          <a:prstGeom prst="rect">
            <a:avLst/>
          </a:prstGeom>
        </p:spPr>
        <p:txBody>
          <a:bodyPr/>
          <a:lstStyle>
            <a:defPPr>
              <a:defRPr lang="es-CO"/>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FA3BDF1-CB99-44C9-A758-BCC0C2EC51A5}" type="slidenum">
              <a:rPr lang="es-CO" smtClean="0">
                <a:solidFill>
                  <a:schemeClr val="accent2"/>
                </a:solidFill>
              </a:rPr>
              <a:pPr/>
              <a:t>‹#›</a:t>
            </a:fld>
            <a:endParaRPr lang="es-CO" dirty="0">
              <a:solidFill>
                <a:schemeClr val="accent2"/>
              </a:solidFill>
            </a:endParaRPr>
          </a:p>
        </p:txBody>
      </p:sp>
      <p:sp>
        <p:nvSpPr>
          <p:cNvPr id="5" name="AutoShape 3">
            <a:extLst>
              <a:ext uri="{FF2B5EF4-FFF2-40B4-BE49-F238E27FC236}">
                <a16:creationId xmlns:a16="http://schemas.microsoft.com/office/drawing/2014/main" id="{5FADDC6F-641F-BE74-F1A6-D8C61C7F963F}"/>
              </a:ext>
            </a:extLst>
          </p:cNvPr>
          <p:cNvSpPr>
            <a:spLocks noChangeAspect="1" noChangeArrowheads="1" noTextEdit="1"/>
          </p:cNvSpPr>
          <p:nvPr userDrawn="1"/>
        </p:nvSpPr>
        <p:spPr bwMode="auto">
          <a:xfrm>
            <a:off x="5598" y="266151"/>
            <a:ext cx="2192267" cy="704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s-CO"/>
          </a:p>
        </p:txBody>
      </p:sp>
      <p:sp>
        <p:nvSpPr>
          <p:cNvPr id="6" name="Rectangle 5">
            <a:extLst>
              <a:ext uri="{FF2B5EF4-FFF2-40B4-BE49-F238E27FC236}">
                <a16:creationId xmlns:a16="http://schemas.microsoft.com/office/drawing/2014/main" id="{354A5843-BACB-3D12-BD16-17DBBBA5537F}"/>
              </a:ext>
            </a:extLst>
          </p:cNvPr>
          <p:cNvSpPr>
            <a:spLocks noChangeArrowheads="1"/>
          </p:cNvSpPr>
          <p:nvPr userDrawn="1"/>
        </p:nvSpPr>
        <p:spPr bwMode="auto">
          <a:xfrm>
            <a:off x="10870" y="239159"/>
            <a:ext cx="2492633" cy="704875"/>
          </a:xfrm>
          <a:prstGeom prst="rect">
            <a:avLst/>
          </a:prstGeom>
          <a:solidFill>
            <a:schemeClr val="accent4"/>
          </a:solidFill>
          <a:ln>
            <a:noFill/>
          </a:ln>
        </p:spPr>
        <p:txBody>
          <a:bodyPr vert="horz" wrap="square" lIns="91440" tIns="45720" rIns="91440" bIns="45720" numCol="1" anchor="t" anchorCtr="0" compatLnSpc="1">
            <a:prstTxWarp prst="textNoShape">
              <a:avLst/>
            </a:prstTxWarp>
          </a:bodyPr>
          <a:lstStyle/>
          <a:p>
            <a:endParaRPr lang="es-CO"/>
          </a:p>
        </p:txBody>
      </p:sp>
      <p:sp>
        <p:nvSpPr>
          <p:cNvPr id="7" name="CuadroTexto 6">
            <a:extLst>
              <a:ext uri="{FF2B5EF4-FFF2-40B4-BE49-F238E27FC236}">
                <a16:creationId xmlns:a16="http://schemas.microsoft.com/office/drawing/2014/main" id="{DF4BC9E3-56C4-8B95-50C7-EFEC2FF6B45D}"/>
              </a:ext>
            </a:extLst>
          </p:cNvPr>
          <p:cNvSpPr txBox="1"/>
          <p:nvPr userDrawn="1"/>
        </p:nvSpPr>
        <p:spPr>
          <a:xfrm>
            <a:off x="821004" y="307120"/>
            <a:ext cx="1575967" cy="646331"/>
          </a:xfrm>
          <a:prstGeom prst="rect">
            <a:avLst/>
          </a:prstGeom>
          <a:noFill/>
        </p:spPr>
        <p:txBody>
          <a:bodyPr wrap="square" rtlCol="0">
            <a:spAutoFit/>
          </a:bodyPr>
          <a:lstStyle/>
          <a:p>
            <a:r>
              <a:rPr lang="es-ES" sz="1200" dirty="0">
                <a:solidFill>
                  <a:schemeClr val="accent1"/>
                </a:solidFill>
                <a:latin typeface="DaxlinePro-Black" panose="02000503070000020004" pitchFamily="50" charset="0"/>
              </a:rPr>
              <a:t>El mundo de las bebidas destiladas:</a:t>
            </a:r>
            <a:br>
              <a:rPr lang="es-ES" sz="1200" dirty="0">
                <a:solidFill>
                  <a:schemeClr val="accent1"/>
                </a:solidFill>
                <a:latin typeface="DaxlinePro-Black" panose="02000503070000020004" pitchFamily="50" charset="0"/>
              </a:rPr>
            </a:br>
            <a:r>
              <a:rPr lang="es-ES" sz="1200" dirty="0">
                <a:solidFill>
                  <a:schemeClr val="accent1"/>
                </a:solidFill>
                <a:latin typeface="DaxlinePro-Light" panose="02000503040000020004" pitchFamily="50" charset="0"/>
              </a:rPr>
              <a:t>tradición y cata</a:t>
            </a:r>
            <a:endParaRPr lang="es-CO" sz="1200" dirty="0">
              <a:solidFill>
                <a:schemeClr val="accent1"/>
              </a:solidFill>
              <a:latin typeface="DaxlinePro-Light" panose="02000503040000020004" pitchFamily="50" charset="0"/>
            </a:endParaRPr>
          </a:p>
        </p:txBody>
      </p:sp>
      <p:sp>
        <p:nvSpPr>
          <p:cNvPr id="8" name="Freeform 5">
            <a:extLst>
              <a:ext uri="{FF2B5EF4-FFF2-40B4-BE49-F238E27FC236}">
                <a16:creationId xmlns:a16="http://schemas.microsoft.com/office/drawing/2014/main" id="{CB4657FC-61C1-5125-FBD7-AD9DC9057E94}"/>
              </a:ext>
            </a:extLst>
          </p:cNvPr>
          <p:cNvSpPr>
            <a:spLocks/>
          </p:cNvSpPr>
          <p:nvPr userDrawn="1"/>
        </p:nvSpPr>
        <p:spPr bwMode="auto">
          <a:xfrm>
            <a:off x="-93432" y="239159"/>
            <a:ext cx="710058" cy="842592"/>
          </a:xfrm>
          <a:custGeom>
            <a:avLst/>
            <a:gdLst>
              <a:gd name="T0" fmla="*/ 2 w 32"/>
              <a:gd name="T1" fmla="*/ 0 h 36"/>
              <a:gd name="T2" fmla="*/ 0 w 32"/>
              <a:gd name="T3" fmla="*/ 2 h 36"/>
              <a:gd name="T4" fmla="*/ 0 w 32"/>
              <a:gd name="T5" fmla="*/ 18 h 36"/>
              <a:gd name="T6" fmla="*/ 0 w 32"/>
              <a:gd name="T7" fmla="*/ 34 h 36"/>
              <a:gd name="T8" fmla="*/ 2 w 32"/>
              <a:gd name="T9" fmla="*/ 36 h 36"/>
              <a:gd name="T10" fmla="*/ 3 w 32"/>
              <a:gd name="T11" fmla="*/ 36 h 36"/>
              <a:gd name="T12" fmla="*/ 17 w 32"/>
              <a:gd name="T13" fmla="*/ 28 h 36"/>
              <a:gd name="T14" fmla="*/ 31 w 32"/>
              <a:gd name="T15" fmla="*/ 20 h 36"/>
              <a:gd name="T16" fmla="*/ 31 w 32"/>
              <a:gd name="T17" fmla="*/ 16 h 36"/>
              <a:gd name="T18" fmla="*/ 17 w 32"/>
              <a:gd name="T19" fmla="*/ 8 h 36"/>
              <a:gd name="T20" fmla="*/ 3 w 32"/>
              <a:gd name="T21" fmla="*/ 0 h 36"/>
              <a:gd name="T22" fmla="*/ 2 w 32"/>
              <a:gd name="T23"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 h="36">
                <a:moveTo>
                  <a:pt x="2" y="0"/>
                </a:moveTo>
                <a:cubicBezTo>
                  <a:pt x="1" y="0"/>
                  <a:pt x="0" y="1"/>
                  <a:pt x="0" y="2"/>
                </a:cubicBezTo>
                <a:cubicBezTo>
                  <a:pt x="0" y="18"/>
                  <a:pt x="0" y="18"/>
                  <a:pt x="0" y="18"/>
                </a:cubicBezTo>
                <a:cubicBezTo>
                  <a:pt x="0" y="34"/>
                  <a:pt x="0" y="34"/>
                  <a:pt x="0" y="34"/>
                </a:cubicBezTo>
                <a:cubicBezTo>
                  <a:pt x="0" y="35"/>
                  <a:pt x="1" y="36"/>
                  <a:pt x="2" y="36"/>
                </a:cubicBezTo>
                <a:cubicBezTo>
                  <a:pt x="3" y="36"/>
                  <a:pt x="3" y="36"/>
                  <a:pt x="3" y="36"/>
                </a:cubicBezTo>
                <a:cubicBezTo>
                  <a:pt x="17" y="28"/>
                  <a:pt x="17" y="28"/>
                  <a:pt x="17" y="28"/>
                </a:cubicBezTo>
                <a:cubicBezTo>
                  <a:pt x="31" y="20"/>
                  <a:pt x="31" y="20"/>
                  <a:pt x="31" y="20"/>
                </a:cubicBezTo>
                <a:cubicBezTo>
                  <a:pt x="32" y="19"/>
                  <a:pt x="32" y="17"/>
                  <a:pt x="31" y="16"/>
                </a:cubicBezTo>
                <a:cubicBezTo>
                  <a:pt x="17" y="8"/>
                  <a:pt x="17" y="8"/>
                  <a:pt x="17" y="8"/>
                </a:cubicBezTo>
                <a:cubicBezTo>
                  <a:pt x="3" y="0"/>
                  <a:pt x="3" y="0"/>
                  <a:pt x="3" y="0"/>
                </a:cubicBezTo>
                <a:cubicBezTo>
                  <a:pt x="3" y="0"/>
                  <a:pt x="3" y="0"/>
                  <a:pt x="2" y="0"/>
                </a:cubicBezTo>
              </a:path>
            </a:pathLst>
          </a:custGeom>
          <a:solidFill>
            <a:schemeClr val="accent2">
              <a:alpha val="50000"/>
            </a:schemeClr>
          </a:solidFill>
          <a:ln>
            <a:noFill/>
          </a:ln>
        </p:spPr>
        <p:txBody>
          <a:bodyPr vert="horz" wrap="square" lIns="91440" tIns="45720" rIns="91440" bIns="45720" numCol="1" anchor="t" anchorCtr="0" compatLnSpc="1">
            <a:prstTxWarp prst="textNoShape">
              <a:avLst/>
            </a:prstTxWarp>
          </a:bodyPr>
          <a:lstStyle/>
          <a:p>
            <a:endParaRPr lang="es-CO"/>
          </a:p>
        </p:txBody>
      </p:sp>
      <p:sp>
        <p:nvSpPr>
          <p:cNvPr id="9" name="Freeform 5">
            <a:extLst>
              <a:ext uri="{FF2B5EF4-FFF2-40B4-BE49-F238E27FC236}">
                <a16:creationId xmlns:a16="http://schemas.microsoft.com/office/drawing/2014/main" id="{00ACF2D1-BB1C-ABFB-BBB6-C358D677A4A3}"/>
              </a:ext>
            </a:extLst>
          </p:cNvPr>
          <p:cNvSpPr>
            <a:spLocks/>
          </p:cNvSpPr>
          <p:nvPr userDrawn="1"/>
        </p:nvSpPr>
        <p:spPr bwMode="auto">
          <a:xfrm>
            <a:off x="-195063" y="170300"/>
            <a:ext cx="710058" cy="842592"/>
          </a:xfrm>
          <a:custGeom>
            <a:avLst/>
            <a:gdLst>
              <a:gd name="T0" fmla="*/ 2 w 32"/>
              <a:gd name="T1" fmla="*/ 0 h 36"/>
              <a:gd name="T2" fmla="*/ 0 w 32"/>
              <a:gd name="T3" fmla="*/ 2 h 36"/>
              <a:gd name="T4" fmla="*/ 0 w 32"/>
              <a:gd name="T5" fmla="*/ 18 h 36"/>
              <a:gd name="T6" fmla="*/ 0 w 32"/>
              <a:gd name="T7" fmla="*/ 34 h 36"/>
              <a:gd name="T8" fmla="*/ 2 w 32"/>
              <a:gd name="T9" fmla="*/ 36 h 36"/>
              <a:gd name="T10" fmla="*/ 3 w 32"/>
              <a:gd name="T11" fmla="*/ 36 h 36"/>
              <a:gd name="T12" fmla="*/ 17 w 32"/>
              <a:gd name="T13" fmla="*/ 28 h 36"/>
              <a:gd name="T14" fmla="*/ 31 w 32"/>
              <a:gd name="T15" fmla="*/ 20 h 36"/>
              <a:gd name="T16" fmla="*/ 31 w 32"/>
              <a:gd name="T17" fmla="*/ 16 h 36"/>
              <a:gd name="T18" fmla="*/ 17 w 32"/>
              <a:gd name="T19" fmla="*/ 8 h 36"/>
              <a:gd name="T20" fmla="*/ 3 w 32"/>
              <a:gd name="T21" fmla="*/ 0 h 36"/>
              <a:gd name="T22" fmla="*/ 2 w 32"/>
              <a:gd name="T23"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 h="36">
                <a:moveTo>
                  <a:pt x="2" y="0"/>
                </a:moveTo>
                <a:cubicBezTo>
                  <a:pt x="1" y="0"/>
                  <a:pt x="0" y="1"/>
                  <a:pt x="0" y="2"/>
                </a:cubicBezTo>
                <a:cubicBezTo>
                  <a:pt x="0" y="18"/>
                  <a:pt x="0" y="18"/>
                  <a:pt x="0" y="18"/>
                </a:cubicBezTo>
                <a:cubicBezTo>
                  <a:pt x="0" y="34"/>
                  <a:pt x="0" y="34"/>
                  <a:pt x="0" y="34"/>
                </a:cubicBezTo>
                <a:cubicBezTo>
                  <a:pt x="0" y="35"/>
                  <a:pt x="1" y="36"/>
                  <a:pt x="2" y="36"/>
                </a:cubicBezTo>
                <a:cubicBezTo>
                  <a:pt x="3" y="36"/>
                  <a:pt x="3" y="36"/>
                  <a:pt x="3" y="36"/>
                </a:cubicBezTo>
                <a:cubicBezTo>
                  <a:pt x="17" y="28"/>
                  <a:pt x="17" y="28"/>
                  <a:pt x="17" y="28"/>
                </a:cubicBezTo>
                <a:cubicBezTo>
                  <a:pt x="31" y="20"/>
                  <a:pt x="31" y="20"/>
                  <a:pt x="31" y="20"/>
                </a:cubicBezTo>
                <a:cubicBezTo>
                  <a:pt x="32" y="19"/>
                  <a:pt x="32" y="17"/>
                  <a:pt x="31" y="16"/>
                </a:cubicBezTo>
                <a:cubicBezTo>
                  <a:pt x="17" y="8"/>
                  <a:pt x="17" y="8"/>
                  <a:pt x="17" y="8"/>
                </a:cubicBezTo>
                <a:cubicBezTo>
                  <a:pt x="3" y="0"/>
                  <a:pt x="3" y="0"/>
                  <a:pt x="3" y="0"/>
                </a:cubicBezTo>
                <a:cubicBezTo>
                  <a:pt x="3" y="0"/>
                  <a:pt x="3" y="0"/>
                  <a:pt x="2" y="0"/>
                </a:cubicBezTo>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s-CO"/>
          </a:p>
        </p:txBody>
      </p:sp>
      <p:sp>
        <p:nvSpPr>
          <p:cNvPr id="15" name="AutoShape 3">
            <a:extLst>
              <a:ext uri="{FF2B5EF4-FFF2-40B4-BE49-F238E27FC236}">
                <a16:creationId xmlns:a16="http://schemas.microsoft.com/office/drawing/2014/main" id="{64364324-9291-4A0D-B2E0-0EB4B23B12C6}"/>
              </a:ext>
            </a:extLst>
          </p:cNvPr>
          <p:cNvSpPr>
            <a:spLocks noChangeAspect="1" noChangeArrowheads="1" noTextEdit="1"/>
          </p:cNvSpPr>
          <p:nvPr userDrawn="1"/>
        </p:nvSpPr>
        <p:spPr bwMode="auto">
          <a:xfrm>
            <a:off x="9741" y="271977"/>
            <a:ext cx="2192267" cy="704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s-CO"/>
          </a:p>
        </p:txBody>
      </p:sp>
      <p:sp>
        <p:nvSpPr>
          <p:cNvPr id="16" name="Rectangle 5">
            <a:extLst>
              <a:ext uri="{FF2B5EF4-FFF2-40B4-BE49-F238E27FC236}">
                <a16:creationId xmlns:a16="http://schemas.microsoft.com/office/drawing/2014/main" id="{89AD6656-72DA-4DB1-D5DC-136A1DF674C0}"/>
              </a:ext>
            </a:extLst>
          </p:cNvPr>
          <p:cNvSpPr>
            <a:spLocks noChangeArrowheads="1"/>
          </p:cNvSpPr>
          <p:nvPr userDrawn="1"/>
        </p:nvSpPr>
        <p:spPr bwMode="auto">
          <a:xfrm>
            <a:off x="15013" y="244985"/>
            <a:ext cx="2492633" cy="704875"/>
          </a:xfrm>
          <a:prstGeom prst="rect">
            <a:avLst/>
          </a:prstGeom>
          <a:solidFill>
            <a:schemeClr val="accent4"/>
          </a:solidFill>
          <a:ln>
            <a:noFill/>
          </a:ln>
        </p:spPr>
        <p:txBody>
          <a:bodyPr vert="horz" wrap="square" lIns="91440" tIns="45720" rIns="91440" bIns="45720" numCol="1" anchor="t" anchorCtr="0" compatLnSpc="1">
            <a:prstTxWarp prst="textNoShape">
              <a:avLst/>
            </a:prstTxWarp>
          </a:bodyPr>
          <a:lstStyle/>
          <a:p>
            <a:endParaRPr lang="es-CO"/>
          </a:p>
        </p:txBody>
      </p:sp>
      <p:sp>
        <p:nvSpPr>
          <p:cNvPr id="17" name="CuadroTexto 16">
            <a:extLst>
              <a:ext uri="{FF2B5EF4-FFF2-40B4-BE49-F238E27FC236}">
                <a16:creationId xmlns:a16="http://schemas.microsoft.com/office/drawing/2014/main" id="{46A16538-F4E2-38CB-9B96-154AB1542BAA}"/>
              </a:ext>
            </a:extLst>
          </p:cNvPr>
          <p:cNvSpPr txBox="1"/>
          <p:nvPr userDrawn="1"/>
        </p:nvSpPr>
        <p:spPr>
          <a:xfrm>
            <a:off x="1035005" y="326200"/>
            <a:ext cx="1476784" cy="584775"/>
          </a:xfrm>
          <a:prstGeom prst="rect">
            <a:avLst/>
          </a:prstGeom>
          <a:noFill/>
        </p:spPr>
        <p:txBody>
          <a:bodyPr wrap="square" rtlCol="0">
            <a:spAutoFit/>
          </a:bodyPr>
          <a:lstStyle/>
          <a:p>
            <a:r>
              <a:rPr lang="es-ES" sz="1600" dirty="0">
                <a:latin typeface="DaxlinePro-Black" panose="02000503070000020004" pitchFamily="50" charset="0"/>
              </a:rPr>
              <a:t>Evaluación de </a:t>
            </a:r>
            <a:br>
              <a:rPr lang="es-ES" sz="1600" dirty="0">
                <a:latin typeface="DaxlinePro-Black" panose="02000503070000020004" pitchFamily="50" charset="0"/>
              </a:rPr>
            </a:br>
            <a:r>
              <a:rPr lang="es-ES" sz="1600" dirty="0">
                <a:latin typeface="DaxlinePro-Black" panose="02000503070000020004" pitchFamily="50" charset="0"/>
              </a:rPr>
              <a:t>Impacto</a:t>
            </a:r>
            <a:endParaRPr lang="es-CO" sz="1600" dirty="0">
              <a:solidFill>
                <a:schemeClr val="accent1"/>
              </a:solidFill>
              <a:latin typeface="DaxlinePro-Black" panose="02000503070000020004" pitchFamily="50" charset="0"/>
            </a:endParaRPr>
          </a:p>
        </p:txBody>
      </p:sp>
      <p:sp>
        <p:nvSpPr>
          <p:cNvPr id="19" name="Freeform 5">
            <a:extLst>
              <a:ext uri="{FF2B5EF4-FFF2-40B4-BE49-F238E27FC236}">
                <a16:creationId xmlns:a16="http://schemas.microsoft.com/office/drawing/2014/main" id="{173BDEF0-63F8-65EA-A766-AD1440F5EC44}"/>
              </a:ext>
            </a:extLst>
          </p:cNvPr>
          <p:cNvSpPr>
            <a:spLocks/>
          </p:cNvSpPr>
          <p:nvPr userDrawn="1"/>
        </p:nvSpPr>
        <p:spPr bwMode="auto">
          <a:xfrm>
            <a:off x="-89289" y="244985"/>
            <a:ext cx="710058" cy="842592"/>
          </a:xfrm>
          <a:custGeom>
            <a:avLst/>
            <a:gdLst>
              <a:gd name="T0" fmla="*/ 2 w 32"/>
              <a:gd name="T1" fmla="*/ 0 h 36"/>
              <a:gd name="T2" fmla="*/ 0 w 32"/>
              <a:gd name="T3" fmla="*/ 2 h 36"/>
              <a:gd name="T4" fmla="*/ 0 w 32"/>
              <a:gd name="T5" fmla="*/ 18 h 36"/>
              <a:gd name="T6" fmla="*/ 0 w 32"/>
              <a:gd name="T7" fmla="*/ 34 h 36"/>
              <a:gd name="T8" fmla="*/ 2 w 32"/>
              <a:gd name="T9" fmla="*/ 36 h 36"/>
              <a:gd name="T10" fmla="*/ 3 w 32"/>
              <a:gd name="T11" fmla="*/ 36 h 36"/>
              <a:gd name="T12" fmla="*/ 17 w 32"/>
              <a:gd name="T13" fmla="*/ 28 h 36"/>
              <a:gd name="T14" fmla="*/ 31 w 32"/>
              <a:gd name="T15" fmla="*/ 20 h 36"/>
              <a:gd name="T16" fmla="*/ 31 w 32"/>
              <a:gd name="T17" fmla="*/ 16 h 36"/>
              <a:gd name="T18" fmla="*/ 17 w 32"/>
              <a:gd name="T19" fmla="*/ 8 h 36"/>
              <a:gd name="T20" fmla="*/ 3 w 32"/>
              <a:gd name="T21" fmla="*/ 0 h 36"/>
              <a:gd name="T22" fmla="*/ 2 w 32"/>
              <a:gd name="T23"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 h="36">
                <a:moveTo>
                  <a:pt x="2" y="0"/>
                </a:moveTo>
                <a:cubicBezTo>
                  <a:pt x="1" y="0"/>
                  <a:pt x="0" y="1"/>
                  <a:pt x="0" y="2"/>
                </a:cubicBezTo>
                <a:cubicBezTo>
                  <a:pt x="0" y="18"/>
                  <a:pt x="0" y="18"/>
                  <a:pt x="0" y="18"/>
                </a:cubicBezTo>
                <a:cubicBezTo>
                  <a:pt x="0" y="34"/>
                  <a:pt x="0" y="34"/>
                  <a:pt x="0" y="34"/>
                </a:cubicBezTo>
                <a:cubicBezTo>
                  <a:pt x="0" y="35"/>
                  <a:pt x="1" y="36"/>
                  <a:pt x="2" y="36"/>
                </a:cubicBezTo>
                <a:cubicBezTo>
                  <a:pt x="3" y="36"/>
                  <a:pt x="3" y="36"/>
                  <a:pt x="3" y="36"/>
                </a:cubicBezTo>
                <a:cubicBezTo>
                  <a:pt x="17" y="28"/>
                  <a:pt x="17" y="28"/>
                  <a:pt x="17" y="28"/>
                </a:cubicBezTo>
                <a:cubicBezTo>
                  <a:pt x="31" y="20"/>
                  <a:pt x="31" y="20"/>
                  <a:pt x="31" y="20"/>
                </a:cubicBezTo>
                <a:cubicBezTo>
                  <a:pt x="32" y="19"/>
                  <a:pt x="32" y="17"/>
                  <a:pt x="31" y="16"/>
                </a:cubicBezTo>
                <a:cubicBezTo>
                  <a:pt x="17" y="8"/>
                  <a:pt x="17" y="8"/>
                  <a:pt x="17" y="8"/>
                </a:cubicBezTo>
                <a:cubicBezTo>
                  <a:pt x="3" y="0"/>
                  <a:pt x="3" y="0"/>
                  <a:pt x="3" y="0"/>
                </a:cubicBezTo>
                <a:cubicBezTo>
                  <a:pt x="3" y="0"/>
                  <a:pt x="3" y="0"/>
                  <a:pt x="2" y="0"/>
                </a:cubicBezTo>
              </a:path>
            </a:pathLst>
          </a:custGeom>
          <a:solidFill>
            <a:schemeClr val="accent2">
              <a:alpha val="50000"/>
            </a:schemeClr>
          </a:solidFill>
          <a:ln>
            <a:noFill/>
          </a:ln>
        </p:spPr>
        <p:txBody>
          <a:bodyPr vert="horz" wrap="square" lIns="91440" tIns="45720" rIns="91440" bIns="45720" numCol="1" anchor="t" anchorCtr="0" compatLnSpc="1">
            <a:prstTxWarp prst="textNoShape">
              <a:avLst/>
            </a:prstTxWarp>
          </a:bodyPr>
          <a:lstStyle/>
          <a:p>
            <a:endParaRPr lang="es-CO"/>
          </a:p>
        </p:txBody>
      </p:sp>
      <p:sp>
        <p:nvSpPr>
          <p:cNvPr id="20" name="Freeform 5">
            <a:extLst>
              <a:ext uri="{FF2B5EF4-FFF2-40B4-BE49-F238E27FC236}">
                <a16:creationId xmlns:a16="http://schemas.microsoft.com/office/drawing/2014/main" id="{335BC972-2A17-350C-2211-147FF7E75641}"/>
              </a:ext>
            </a:extLst>
          </p:cNvPr>
          <p:cNvSpPr>
            <a:spLocks/>
          </p:cNvSpPr>
          <p:nvPr userDrawn="1"/>
        </p:nvSpPr>
        <p:spPr bwMode="auto">
          <a:xfrm>
            <a:off x="-190920" y="176126"/>
            <a:ext cx="710058" cy="842592"/>
          </a:xfrm>
          <a:custGeom>
            <a:avLst/>
            <a:gdLst>
              <a:gd name="T0" fmla="*/ 2 w 32"/>
              <a:gd name="T1" fmla="*/ 0 h 36"/>
              <a:gd name="T2" fmla="*/ 0 w 32"/>
              <a:gd name="T3" fmla="*/ 2 h 36"/>
              <a:gd name="T4" fmla="*/ 0 w 32"/>
              <a:gd name="T5" fmla="*/ 18 h 36"/>
              <a:gd name="T6" fmla="*/ 0 w 32"/>
              <a:gd name="T7" fmla="*/ 34 h 36"/>
              <a:gd name="T8" fmla="*/ 2 w 32"/>
              <a:gd name="T9" fmla="*/ 36 h 36"/>
              <a:gd name="T10" fmla="*/ 3 w 32"/>
              <a:gd name="T11" fmla="*/ 36 h 36"/>
              <a:gd name="T12" fmla="*/ 17 w 32"/>
              <a:gd name="T13" fmla="*/ 28 h 36"/>
              <a:gd name="T14" fmla="*/ 31 w 32"/>
              <a:gd name="T15" fmla="*/ 20 h 36"/>
              <a:gd name="T16" fmla="*/ 31 w 32"/>
              <a:gd name="T17" fmla="*/ 16 h 36"/>
              <a:gd name="T18" fmla="*/ 17 w 32"/>
              <a:gd name="T19" fmla="*/ 8 h 36"/>
              <a:gd name="T20" fmla="*/ 3 w 32"/>
              <a:gd name="T21" fmla="*/ 0 h 36"/>
              <a:gd name="T22" fmla="*/ 2 w 32"/>
              <a:gd name="T23"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 h="36">
                <a:moveTo>
                  <a:pt x="2" y="0"/>
                </a:moveTo>
                <a:cubicBezTo>
                  <a:pt x="1" y="0"/>
                  <a:pt x="0" y="1"/>
                  <a:pt x="0" y="2"/>
                </a:cubicBezTo>
                <a:cubicBezTo>
                  <a:pt x="0" y="18"/>
                  <a:pt x="0" y="18"/>
                  <a:pt x="0" y="18"/>
                </a:cubicBezTo>
                <a:cubicBezTo>
                  <a:pt x="0" y="34"/>
                  <a:pt x="0" y="34"/>
                  <a:pt x="0" y="34"/>
                </a:cubicBezTo>
                <a:cubicBezTo>
                  <a:pt x="0" y="35"/>
                  <a:pt x="1" y="36"/>
                  <a:pt x="2" y="36"/>
                </a:cubicBezTo>
                <a:cubicBezTo>
                  <a:pt x="3" y="36"/>
                  <a:pt x="3" y="36"/>
                  <a:pt x="3" y="36"/>
                </a:cubicBezTo>
                <a:cubicBezTo>
                  <a:pt x="17" y="28"/>
                  <a:pt x="17" y="28"/>
                  <a:pt x="17" y="28"/>
                </a:cubicBezTo>
                <a:cubicBezTo>
                  <a:pt x="31" y="20"/>
                  <a:pt x="31" y="20"/>
                  <a:pt x="31" y="20"/>
                </a:cubicBezTo>
                <a:cubicBezTo>
                  <a:pt x="32" y="19"/>
                  <a:pt x="32" y="17"/>
                  <a:pt x="31" y="16"/>
                </a:cubicBezTo>
                <a:cubicBezTo>
                  <a:pt x="17" y="8"/>
                  <a:pt x="17" y="8"/>
                  <a:pt x="17" y="8"/>
                </a:cubicBezTo>
                <a:cubicBezTo>
                  <a:pt x="3" y="0"/>
                  <a:pt x="3" y="0"/>
                  <a:pt x="3" y="0"/>
                </a:cubicBezTo>
                <a:cubicBezTo>
                  <a:pt x="3" y="0"/>
                  <a:pt x="3" y="0"/>
                  <a:pt x="2" y="0"/>
                </a:cubicBezTo>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s-CO"/>
          </a:p>
        </p:txBody>
      </p:sp>
      <p:sp>
        <p:nvSpPr>
          <p:cNvPr id="22" name="Rectángulo 21">
            <a:extLst>
              <a:ext uri="{FF2B5EF4-FFF2-40B4-BE49-F238E27FC236}">
                <a16:creationId xmlns:a16="http://schemas.microsoft.com/office/drawing/2014/main" id="{601B840F-7A1A-7E53-593F-4C3FC4378D0D}"/>
              </a:ext>
            </a:extLst>
          </p:cNvPr>
          <p:cNvSpPr/>
          <p:nvPr userDrawn="1"/>
        </p:nvSpPr>
        <p:spPr>
          <a:xfrm>
            <a:off x="11282043" y="6137910"/>
            <a:ext cx="370205" cy="366078"/>
          </a:xfrm>
          <a:prstGeom prst="rect">
            <a:avLst/>
          </a:prstGeom>
          <a:no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Tree>
    <p:extLst>
      <p:ext uri="{BB962C8B-B14F-4D97-AF65-F5344CB8AC3E}">
        <p14:creationId xmlns:p14="http://schemas.microsoft.com/office/powerpoint/2010/main" val="16056769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xto en Bloque Azul">
    <p:spTree>
      <p:nvGrpSpPr>
        <p:cNvPr id="1" name=""/>
        <p:cNvGrpSpPr/>
        <p:nvPr/>
      </p:nvGrpSpPr>
      <p:grpSpPr>
        <a:xfrm>
          <a:off x="0" y="0"/>
          <a:ext cx="0" cy="0"/>
          <a:chOff x="0" y="0"/>
          <a:chExt cx="0" cy="0"/>
        </a:xfrm>
      </p:grpSpPr>
      <p:sp>
        <p:nvSpPr>
          <p:cNvPr id="16" name="Rectángulo 15">
            <a:extLst>
              <a:ext uri="{FF2B5EF4-FFF2-40B4-BE49-F238E27FC236}">
                <a16:creationId xmlns:a16="http://schemas.microsoft.com/office/drawing/2014/main" id="{8DFED635-42CC-32D7-7296-F6B5EB322503}"/>
              </a:ext>
            </a:extLst>
          </p:cNvPr>
          <p:cNvSpPr/>
          <p:nvPr userDrawn="1"/>
        </p:nvSpPr>
        <p:spPr>
          <a:xfrm>
            <a:off x="318537" y="6148043"/>
            <a:ext cx="370205" cy="366078"/>
          </a:xfrm>
          <a:prstGeom prst="rect">
            <a:avLst/>
          </a:prstGeom>
          <a:no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26" name="Marcador de texto 8">
            <a:extLst>
              <a:ext uri="{FF2B5EF4-FFF2-40B4-BE49-F238E27FC236}">
                <a16:creationId xmlns:a16="http://schemas.microsoft.com/office/drawing/2014/main" id="{1B4AB4CC-1B4F-1B31-61DB-188C9E961C18}"/>
              </a:ext>
            </a:extLst>
          </p:cNvPr>
          <p:cNvSpPr>
            <a:spLocks noGrp="1"/>
          </p:cNvSpPr>
          <p:nvPr>
            <p:ph type="body" sz="quarter" idx="11"/>
          </p:nvPr>
        </p:nvSpPr>
        <p:spPr>
          <a:xfrm>
            <a:off x="669692" y="1993698"/>
            <a:ext cx="4686220" cy="1678408"/>
          </a:xfrm>
          <a:prstGeom prst="rect">
            <a:avLst/>
          </a:prstGeom>
        </p:spPr>
        <p:txBody>
          <a:bodyPr wrap="square">
            <a:spAutoFit/>
          </a:bodyPr>
          <a:lstStyle>
            <a:lvl1pPr marL="0" indent="0">
              <a:buNone/>
              <a:defRPr sz="1600">
                <a:latin typeface="Lato" panose="020F0502020204030203" pitchFamily="34" charset="0"/>
              </a:defRPr>
            </a:lvl1pPr>
            <a:lvl2pPr marL="457200" indent="0">
              <a:buNone/>
              <a:defRPr sz="1600">
                <a:latin typeface="Lato" panose="020F0502020204030203" pitchFamily="34" charset="0"/>
              </a:defRPr>
            </a:lvl2pPr>
            <a:lvl3pPr marL="914400" indent="0">
              <a:buNone/>
              <a:defRPr sz="1600">
                <a:latin typeface="Lato" panose="020F0502020204030203" pitchFamily="34" charset="0"/>
              </a:defRPr>
            </a:lvl3pPr>
            <a:lvl4pPr marL="1371600" indent="0">
              <a:buNone/>
              <a:defRPr sz="1600">
                <a:latin typeface="Lato" panose="020F0502020204030203" pitchFamily="34" charset="0"/>
              </a:defRPr>
            </a:lvl4pPr>
            <a:lvl5pPr marL="1828800" indent="0">
              <a:buNone/>
              <a:defRPr sz="1600">
                <a:latin typeface="Lato" panose="020F0502020204030203" pitchFamily="34" charset="0"/>
              </a:defRPr>
            </a:lvl5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dirty="0"/>
          </a:p>
        </p:txBody>
      </p:sp>
      <p:pic>
        <p:nvPicPr>
          <p:cNvPr id="32" name="Imagen 31" descr="Imagen que contiene Interfaz de usuario gráfica&#10;&#10;Descripción generada automáticamente">
            <a:extLst>
              <a:ext uri="{FF2B5EF4-FFF2-40B4-BE49-F238E27FC236}">
                <a16:creationId xmlns:a16="http://schemas.microsoft.com/office/drawing/2014/main" id="{E91E639C-5BE1-CAFF-93A6-BE7F7B79CE03}"/>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6918" t="27419" r="6272" b="28424"/>
          <a:stretch/>
        </p:blipFill>
        <p:spPr>
          <a:xfrm>
            <a:off x="877654" y="6033332"/>
            <a:ext cx="2199860" cy="559934"/>
          </a:xfrm>
          <a:prstGeom prst="rect">
            <a:avLst/>
          </a:prstGeom>
        </p:spPr>
      </p:pic>
      <p:sp>
        <p:nvSpPr>
          <p:cNvPr id="12" name="Rectángulo 11">
            <a:extLst>
              <a:ext uri="{FF2B5EF4-FFF2-40B4-BE49-F238E27FC236}">
                <a16:creationId xmlns:a16="http://schemas.microsoft.com/office/drawing/2014/main" id="{EA8EA55D-B286-105B-E972-75C1FA1A6CF3}"/>
              </a:ext>
            </a:extLst>
          </p:cNvPr>
          <p:cNvSpPr/>
          <p:nvPr userDrawn="1"/>
        </p:nvSpPr>
        <p:spPr>
          <a:xfrm>
            <a:off x="6096000" y="1926638"/>
            <a:ext cx="6096000" cy="492842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3" name="Marcador de posición de imagen 12">
            <a:extLst>
              <a:ext uri="{FF2B5EF4-FFF2-40B4-BE49-F238E27FC236}">
                <a16:creationId xmlns:a16="http://schemas.microsoft.com/office/drawing/2014/main" id="{ECBE9BF6-727F-3AEE-AEB6-F4424B63646C}"/>
              </a:ext>
            </a:extLst>
          </p:cNvPr>
          <p:cNvSpPr>
            <a:spLocks noGrp="1"/>
          </p:cNvSpPr>
          <p:nvPr>
            <p:ph type="pic" sz="quarter" idx="12"/>
          </p:nvPr>
        </p:nvSpPr>
        <p:spPr>
          <a:xfrm>
            <a:off x="6096000" y="1996632"/>
            <a:ext cx="6096000" cy="4861367"/>
          </a:xfrm>
          <a:prstGeom prst="rect">
            <a:avLst/>
          </a:prstGeom>
        </p:spPr>
        <p:txBody>
          <a:bodyPr/>
          <a:lstStyle/>
          <a:p>
            <a:r>
              <a:rPr lang="es-ES"/>
              <a:t>Haga clic en el icono para agregar una imagen</a:t>
            </a:r>
            <a:endParaRPr lang="es-CO"/>
          </a:p>
        </p:txBody>
      </p:sp>
      <p:sp>
        <p:nvSpPr>
          <p:cNvPr id="14" name="Rectángulo 13">
            <a:extLst>
              <a:ext uri="{FF2B5EF4-FFF2-40B4-BE49-F238E27FC236}">
                <a16:creationId xmlns:a16="http://schemas.microsoft.com/office/drawing/2014/main" id="{D93BA11F-799C-19EE-F4FF-EB0D88A4B312}"/>
              </a:ext>
            </a:extLst>
          </p:cNvPr>
          <p:cNvSpPr/>
          <p:nvPr userDrawn="1"/>
        </p:nvSpPr>
        <p:spPr>
          <a:xfrm>
            <a:off x="6096000" y="0"/>
            <a:ext cx="6096000" cy="199663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5" name="Título 1">
            <a:extLst>
              <a:ext uri="{FF2B5EF4-FFF2-40B4-BE49-F238E27FC236}">
                <a16:creationId xmlns:a16="http://schemas.microsoft.com/office/drawing/2014/main" id="{D75A4E79-ACF5-B6F6-E9E8-E4F8CE7A4212}"/>
              </a:ext>
            </a:extLst>
          </p:cNvPr>
          <p:cNvSpPr>
            <a:spLocks noGrp="1"/>
          </p:cNvSpPr>
          <p:nvPr>
            <p:ph type="title"/>
          </p:nvPr>
        </p:nvSpPr>
        <p:spPr>
          <a:xfrm>
            <a:off x="6894654" y="397396"/>
            <a:ext cx="4137467" cy="991041"/>
          </a:xfrm>
          <a:prstGeom prst="rect">
            <a:avLst/>
          </a:prstGeom>
          <a:ln>
            <a:noFill/>
          </a:ln>
        </p:spPr>
        <p:txBody>
          <a:bodyPr>
            <a:spAutoFit/>
          </a:bodyPr>
          <a:lstStyle>
            <a:lvl1pPr algn="ctr">
              <a:defRPr sz="3200" b="1">
                <a:solidFill>
                  <a:schemeClr val="accent6"/>
                </a:solidFill>
                <a:latin typeface="DaxlinePro-Medium" panose="02000503060000020004" pitchFamily="50" charset="0"/>
              </a:defRPr>
            </a:lvl1pPr>
          </a:lstStyle>
          <a:p>
            <a:r>
              <a:rPr lang="es-ES"/>
              <a:t>Haga clic para modificar el estilo de título del patrón</a:t>
            </a:r>
            <a:endParaRPr lang="es-CO" dirty="0"/>
          </a:p>
        </p:txBody>
      </p:sp>
      <p:sp>
        <p:nvSpPr>
          <p:cNvPr id="17" name="CuadroTexto 16">
            <a:extLst>
              <a:ext uri="{FF2B5EF4-FFF2-40B4-BE49-F238E27FC236}">
                <a16:creationId xmlns:a16="http://schemas.microsoft.com/office/drawing/2014/main" id="{7E7435D1-1918-70DE-F11E-CEA6E4196327}"/>
              </a:ext>
            </a:extLst>
          </p:cNvPr>
          <p:cNvSpPr txBox="1"/>
          <p:nvPr userDrawn="1"/>
        </p:nvSpPr>
        <p:spPr>
          <a:xfrm>
            <a:off x="7131453" y="724019"/>
            <a:ext cx="4143736" cy="369332"/>
          </a:xfrm>
          <a:prstGeom prst="rect">
            <a:avLst/>
          </a:prstGeom>
          <a:noFill/>
        </p:spPr>
        <p:txBody>
          <a:bodyPr wrap="square" rtlCol="0">
            <a:spAutoFit/>
          </a:bodyPr>
          <a:lstStyle/>
          <a:p>
            <a:endParaRPr lang="es-CO" dirty="0"/>
          </a:p>
        </p:txBody>
      </p:sp>
      <p:sp>
        <p:nvSpPr>
          <p:cNvPr id="18" name="Marcador de texto 6">
            <a:extLst>
              <a:ext uri="{FF2B5EF4-FFF2-40B4-BE49-F238E27FC236}">
                <a16:creationId xmlns:a16="http://schemas.microsoft.com/office/drawing/2014/main" id="{FDCBD1E2-3138-06E3-86B8-FB0C88F6F32F}"/>
              </a:ext>
            </a:extLst>
          </p:cNvPr>
          <p:cNvSpPr>
            <a:spLocks noGrp="1"/>
          </p:cNvSpPr>
          <p:nvPr>
            <p:ph type="body" sz="quarter" idx="10"/>
          </p:nvPr>
        </p:nvSpPr>
        <p:spPr>
          <a:xfrm>
            <a:off x="6894654" y="998316"/>
            <a:ext cx="4103706" cy="654025"/>
          </a:xfrm>
          <a:prstGeom prst="rect">
            <a:avLst/>
          </a:prstGeom>
        </p:spPr>
        <p:txBody>
          <a:bodyPr>
            <a:spAutoFit/>
          </a:bodyPr>
          <a:lstStyle>
            <a:lvl1pPr marL="0" indent="0" algn="ctr">
              <a:buNone/>
              <a:defRPr sz="2000">
                <a:solidFill>
                  <a:schemeClr val="accent6"/>
                </a:solidFill>
                <a:latin typeface="DaxlinePro-Medium" panose="02000503060000020004" pitchFamily="50" charset="0"/>
              </a:defRPr>
            </a:lvl1pPr>
          </a:lstStyle>
          <a:p>
            <a:pPr lvl="0"/>
            <a:r>
              <a:rPr lang="es-ES"/>
              <a:t>Editar los estilos de texto del patrón</a:t>
            </a:r>
          </a:p>
        </p:txBody>
      </p:sp>
      <p:sp>
        <p:nvSpPr>
          <p:cNvPr id="19" name="Marcador de número de diapositiva 8">
            <a:extLst>
              <a:ext uri="{FF2B5EF4-FFF2-40B4-BE49-F238E27FC236}">
                <a16:creationId xmlns:a16="http://schemas.microsoft.com/office/drawing/2014/main" id="{AE50B9BD-558B-511C-FFB1-5F245842B6D4}"/>
              </a:ext>
            </a:extLst>
          </p:cNvPr>
          <p:cNvSpPr txBox="1">
            <a:spLocks/>
          </p:cNvSpPr>
          <p:nvPr userDrawn="1"/>
        </p:nvSpPr>
        <p:spPr>
          <a:xfrm>
            <a:off x="340678" y="6234084"/>
            <a:ext cx="285283" cy="280037"/>
          </a:xfrm>
          <a:prstGeom prst="rect">
            <a:avLst/>
          </a:prstGeom>
        </p:spPr>
        <p:txBody>
          <a:bodyPr/>
          <a:lstStyle>
            <a:defPPr>
              <a:defRPr lang="es-CO"/>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FA3BDF1-CB99-44C9-A758-BCC0C2EC51A5}" type="slidenum">
              <a:rPr lang="es-CO" smtClean="0">
                <a:solidFill>
                  <a:schemeClr val="tx1"/>
                </a:solidFill>
              </a:rPr>
              <a:pPr/>
              <a:t>‹#›</a:t>
            </a:fld>
            <a:endParaRPr lang="es-CO" dirty="0">
              <a:solidFill>
                <a:schemeClr val="tx1"/>
              </a:solidFill>
            </a:endParaRPr>
          </a:p>
        </p:txBody>
      </p:sp>
    </p:spTree>
    <p:extLst>
      <p:ext uri="{BB962C8B-B14F-4D97-AF65-F5344CB8AC3E}">
        <p14:creationId xmlns:p14="http://schemas.microsoft.com/office/powerpoint/2010/main" val="121903099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iseño personalizado">
    <p:spTree>
      <p:nvGrpSpPr>
        <p:cNvPr id="1" name=""/>
        <p:cNvGrpSpPr/>
        <p:nvPr/>
      </p:nvGrpSpPr>
      <p:grpSpPr>
        <a:xfrm>
          <a:off x="0" y="0"/>
          <a:ext cx="0" cy="0"/>
          <a:chOff x="0" y="0"/>
          <a:chExt cx="0" cy="0"/>
        </a:xfrm>
      </p:grpSpPr>
      <p:sp>
        <p:nvSpPr>
          <p:cNvPr id="5" name="Rectángulo 4">
            <a:extLst>
              <a:ext uri="{FF2B5EF4-FFF2-40B4-BE49-F238E27FC236}">
                <a16:creationId xmlns:a16="http://schemas.microsoft.com/office/drawing/2014/main" id="{A7BB36B9-636A-99F9-2D53-87A4399EF556}"/>
              </a:ext>
            </a:extLst>
          </p:cNvPr>
          <p:cNvSpPr/>
          <p:nvPr userDrawn="1"/>
        </p:nvSpPr>
        <p:spPr>
          <a:xfrm>
            <a:off x="6096000" y="1926638"/>
            <a:ext cx="6096000" cy="492842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6" name="Marcador de posición de imagen 12">
            <a:extLst>
              <a:ext uri="{FF2B5EF4-FFF2-40B4-BE49-F238E27FC236}">
                <a16:creationId xmlns:a16="http://schemas.microsoft.com/office/drawing/2014/main" id="{00BCCAE4-F799-2B29-3272-47907B0D0D59}"/>
              </a:ext>
            </a:extLst>
          </p:cNvPr>
          <p:cNvSpPr>
            <a:spLocks noGrp="1"/>
          </p:cNvSpPr>
          <p:nvPr>
            <p:ph type="pic" sz="quarter" idx="12"/>
          </p:nvPr>
        </p:nvSpPr>
        <p:spPr>
          <a:xfrm>
            <a:off x="6096000" y="1996632"/>
            <a:ext cx="6096000" cy="4861367"/>
          </a:xfrm>
          <a:prstGeom prst="rect">
            <a:avLst/>
          </a:prstGeom>
        </p:spPr>
        <p:txBody>
          <a:bodyPr/>
          <a:lstStyle/>
          <a:p>
            <a:r>
              <a:rPr lang="es-ES"/>
              <a:t>Haga clic en el icono para agregar una imagen</a:t>
            </a:r>
            <a:endParaRPr lang="es-CO"/>
          </a:p>
        </p:txBody>
      </p:sp>
      <p:sp>
        <p:nvSpPr>
          <p:cNvPr id="9" name="Rectángulo 8">
            <a:extLst>
              <a:ext uri="{FF2B5EF4-FFF2-40B4-BE49-F238E27FC236}">
                <a16:creationId xmlns:a16="http://schemas.microsoft.com/office/drawing/2014/main" id="{16B3D60E-77A5-03CD-5B44-DBC23DE56EB0}"/>
              </a:ext>
            </a:extLst>
          </p:cNvPr>
          <p:cNvSpPr/>
          <p:nvPr userDrawn="1"/>
        </p:nvSpPr>
        <p:spPr>
          <a:xfrm>
            <a:off x="6096000" y="0"/>
            <a:ext cx="6096000" cy="199663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0" name="Título 1">
            <a:extLst>
              <a:ext uri="{FF2B5EF4-FFF2-40B4-BE49-F238E27FC236}">
                <a16:creationId xmlns:a16="http://schemas.microsoft.com/office/drawing/2014/main" id="{F551E170-5F6A-0170-AE43-CDAD4B564CB2}"/>
              </a:ext>
            </a:extLst>
          </p:cNvPr>
          <p:cNvSpPr>
            <a:spLocks noGrp="1"/>
          </p:cNvSpPr>
          <p:nvPr>
            <p:ph type="title"/>
          </p:nvPr>
        </p:nvSpPr>
        <p:spPr>
          <a:xfrm>
            <a:off x="6894654" y="397396"/>
            <a:ext cx="4137467" cy="991041"/>
          </a:xfrm>
          <a:prstGeom prst="rect">
            <a:avLst/>
          </a:prstGeom>
          <a:ln>
            <a:noFill/>
          </a:ln>
        </p:spPr>
        <p:txBody>
          <a:bodyPr>
            <a:spAutoFit/>
          </a:bodyPr>
          <a:lstStyle>
            <a:lvl1pPr algn="ctr">
              <a:defRPr sz="3200" b="1">
                <a:solidFill>
                  <a:schemeClr val="tx1"/>
                </a:solidFill>
                <a:latin typeface="DaxlinePro-Medium" panose="02000503060000020004" pitchFamily="50" charset="0"/>
              </a:defRPr>
            </a:lvl1pPr>
          </a:lstStyle>
          <a:p>
            <a:r>
              <a:rPr lang="es-ES"/>
              <a:t>Haga clic para modificar el estilo de título del patrón</a:t>
            </a:r>
            <a:endParaRPr lang="es-CO" dirty="0"/>
          </a:p>
        </p:txBody>
      </p:sp>
      <p:sp>
        <p:nvSpPr>
          <p:cNvPr id="11" name="CuadroTexto 10">
            <a:extLst>
              <a:ext uri="{FF2B5EF4-FFF2-40B4-BE49-F238E27FC236}">
                <a16:creationId xmlns:a16="http://schemas.microsoft.com/office/drawing/2014/main" id="{209CC8F6-5D57-68FC-CBBA-8674F057FAB1}"/>
              </a:ext>
            </a:extLst>
          </p:cNvPr>
          <p:cNvSpPr txBox="1"/>
          <p:nvPr userDrawn="1"/>
        </p:nvSpPr>
        <p:spPr>
          <a:xfrm>
            <a:off x="7131453" y="724019"/>
            <a:ext cx="4143736" cy="369332"/>
          </a:xfrm>
          <a:prstGeom prst="rect">
            <a:avLst/>
          </a:prstGeom>
          <a:noFill/>
        </p:spPr>
        <p:txBody>
          <a:bodyPr wrap="square" rtlCol="0">
            <a:spAutoFit/>
          </a:bodyPr>
          <a:lstStyle/>
          <a:p>
            <a:endParaRPr lang="es-CO" dirty="0"/>
          </a:p>
        </p:txBody>
      </p:sp>
      <p:sp>
        <p:nvSpPr>
          <p:cNvPr id="12" name="Marcador de texto 6">
            <a:extLst>
              <a:ext uri="{FF2B5EF4-FFF2-40B4-BE49-F238E27FC236}">
                <a16:creationId xmlns:a16="http://schemas.microsoft.com/office/drawing/2014/main" id="{0D161700-A178-3568-5B3F-FF4ACEABA581}"/>
              </a:ext>
            </a:extLst>
          </p:cNvPr>
          <p:cNvSpPr>
            <a:spLocks noGrp="1"/>
          </p:cNvSpPr>
          <p:nvPr>
            <p:ph type="body" sz="quarter" idx="10"/>
          </p:nvPr>
        </p:nvSpPr>
        <p:spPr>
          <a:xfrm>
            <a:off x="6894654" y="998316"/>
            <a:ext cx="4103706" cy="654025"/>
          </a:xfrm>
          <a:prstGeom prst="rect">
            <a:avLst/>
          </a:prstGeom>
        </p:spPr>
        <p:txBody>
          <a:bodyPr>
            <a:spAutoFit/>
          </a:bodyPr>
          <a:lstStyle>
            <a:lvl1pPr marL="0" indent="0" algn="ctr">
              <a:buNone/>
              <a:defRPr sz="2000">
                <a:solidFill>
                  <a:schemeClr val="tx1"/>
                </a:solidFill>
                <a:latin typeface="DaxlinePro-Medium" panose="02000503060000020004" pitchFamily="50" charset="0"/>
              </a:defRPr>
            </a:lvl1pPr>
          </a:lstStyle>
          <a:p>
            <a:pPr lvl="0"/>
            <a:r>
              <a:rPr lang="es-ES"/>
              <a:t>Editar los estilos de texto del patrón</a:t>
            </a:r>
          </a:p>
        </p:txBody>
      </p:sp>
      <p:sp>
        <p:nvSpPr>
          <p:cNvPr id="13" name="Marcador de texto 8">
            <a:extLst>
              <a:ext uri="{FF2B5EF4-FFF2-40B4-BE49-F238E27FC236}">
                <a16:creationId xmlns:a16="http://schemas.microsoft.com/office/drawing/2014/main" id="{F9B3ED9C-58A0-9611-0DC5-F5B2FFAD2CDB}"/>
              </a:ext>
            </a:extLst>
          </p:cNvPr>
          <p:cNvSpPr>
            <a:spLocks noGrp="1"/>
          </p:cNvSpPr>
          <p:nvPr>
            <p:ph type="body" sz="quarter" idx="11"/>
          </p:nvPr>
        </p:nvSpPr>
        <p:spPr>
          <a:xfrm>
            <a:off x="669692" y="1993698"/>
            <a:ext cx="4686220" cy="1678408"/>
          </a:xfrm>
          <a:prstGeom prst="rect">
            <a:avLst/>
          </a:prstGeom>
        </p:spPr>
        <p:txBody>
          <a:bodyPr wrap="square">
            <a:spAutoFit/>
          </a:bodyPr>
          <a:lstStyle>
            <a:lvl1pPr marL="0" indent="0">
              <a:buNone/>
              <a:defRPr sz="1600">
                <a:latin typeface="Lato" panose="020F0502020204030203" pitchFamily="34" charset="0"/>
              </a:defRPr>
            </a:lvl1pPr>
            <a:lvl2pPr marL="457200" indent="0">
              <a:buNone/>
              <a:defRPr sz="1600">
                <a:latin typeface="Lato" panose="020F0502020204030203" pitchFamily="34" charset="0"/>
              </a:defRPr>
            </a:lvl2pPr>
            <a:lvl3pPr marL="914400" indent="0">
              <a:buNone/>
              <a:defRPr sz="1600">
                <a:latin typeface="Lato" panose="020F0502020204030203" pitchFamily="34" charset="0"/>
              </a:defRPr>
            </a:lvl3pPr>
            <a:lvl4pPr marL="1371600" indent="0">
              <a:buNone/>
              <a:defRPr sz="1600">
                <a:latin typeface="Lato" panose="020F0502020204030203" pitchFamily="34" charset="0"/>
              </a:defRPr>
            </a:lvl4pPr>
            <a:lvl5pPr marL="1828800" indent="0">
              <a:buNone/>
              <a:defRPr sz="1600">
                <a:latin typeface="Lato" panose="020F0502020204030203" pitchFamily="34" charset="0"/>
              </a:defRPr>
            </a:lvl5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dirty="0"/>
          </a:p>
        </p:txBody>
      </p:sp>
      <p:pic>
        <p:nvPicPr>
          <p:cNvPr id="15" name="Imagen 14" descr="Imagen que contiene Interfaz de usuario gráfica&#10;&#10;Descripción generada automáticamente">
            <a:extLst>
              <a:ext uri="{FF2B5EF4-FFF2-40B4-BE49-F238E27FC236}">
                <a16:creationId xmlns:a16="http://schemas.microsoft.com/office/drawing/2014/main" id="{C8EB479A-50CF-F706-32D0-30F1CC8A2704}"/>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6918" t="27419" r="6272" b="28424"/>
          <a:stretch/>
        </p:blipFill>
        <p:spPr>
          <a:xfrm>
            <a:off x="877654" y="6033332"/>
            <a:ext cx="2199860" cy="559934"/>
          </a:xfrm>
          <a:prstGeom prst="rect">
            <a:avLst/>
          </a:prstGeom>
        </p:spPr>
      </p:pic>
      <p:sp>
        <p:nvSpPr>
          <p:cNvPr id="18" name="Marcador de número de diapositiva 8">
            <a:extLst>
              <a:ext uri="{FF2B5EF4-FFF2-40B4-BE49-F238E27FC236}">
                <a16:creationId xmlns:a16="http://schemas.microsoft.com/office/drawing/2014/main" id="{A7FC7DA0-1C7A-6D04-30B0-D598DA66B7C5}"/>
              </a:ext>
            </a:extLst>
          </p:cNvPr>
          <p:cNvSpPr txBox="1">
            <a:spLocks/>
          </p:cNvSpPr>
          <p:nvPr userDrawn="1"/>
        </p:nvSpPr>
        <p:spPr>
          <a:xfrm>
            <a:off x="340678" y="6234084"/>
            <a:ext cx="285283" cy="280037"/>
          </a:xfrm>
          <a:prstGeom prst="rect">
            <a:avLst/>
          </a:prstGeom>
        </p:spPr>
        <p:txBody>
          <a:bodyPr/>
          <a:lstStyle>
            <a:defPPr>
              <a:defRPr lang="es-CO"/>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FA3BDF1-CB99-44C9-A758-BCC0C2EC51A5}" type="slidenum">
              <a:rPr lang="es-CO" smtClean="0">
                <a:solidFill>
                  <a:schemeClr val="tx1"/>
                </a:solidFill>
              </a:rPr>
              <a:pPr/>
              <a:t>‹#›</a:t>
            </a:fld>
            <a:endParaRPr lang="es-CO" dirty="0">
              <a:solidFill>
                <a:schemeClr val="tx1"/>
              </a:solidFill>
            </a:endParaRPr>
          </a:p>
        </p:txBody>
      </p:sp>
      <p:sp>
        <p:nvSpPr>
          <p:cNvPr id="19" name="Rectángulo 18">
            <a:extLst>
              <a:ext uri="{FF2B5EF4-FFF2-40B4-BE49-F238E27FC236}">
                <a16:creationId xmlns:a16="http://schemas.microsoft.com/office/drawing/2014/main" id="{9F264D2D-856C-A42A-E349-65C65D6B64E3}"/>
              </a:ext>
            </a:extLst>
          </p:cNvPr>
          <p:cNvSpPr/>
          <p:nvPr userDrawn="1"/>
        </p:nvSpPr>
        <p:spPr>
          <a:xfrm>
            <a:off x="318537" y="6148043"/>
            <a:ext cx="370205" cy="366078"/>
          </a:xfrm>
          <a:prstGeom prst="rect">
            <a:avLst/>
          </a:prstGeom>
          <a:no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Tree>
    <p:extLst>
      <p:ext uri="{BB962C8B-B14F-4D97-AF65-F5344CB8AC3E}">
        <p14:creationId xmlns:p14="http://schemas.microsoft.com/office/powerpoint/2010/main" val="250623808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Diseño personalizado">
    <p:spTree>
      <p:nvGrpSpPr>
        <p:cNvPr id="1" name=""/>
        <p:cNvGrpSpPr/>
        <p:nvPr/>
      </p:nvGrpSpPr>
      <p:grpSpPr>
        <a:xfrm>
          <a:off x="0" y="0"/>
          <a:ext cx="0" cy="0"/>
          <a:chOff x="0" y="0"/>
          <a:chExt cx="0" cy="0"/>
        </a:xfrm>
      </p:grpSpPr>
      <p:sp>
        <p:nvSpPr>
          <p:cNvPr id="7" name="Rectángulo 6">
            <a:extLst>
              <a:ext uri="{FF2B5EF4-FFF2-40B4-BE49-F238E27FC236}">
                <a16:creationId xmlns:a16="http://schemas.microsoft.com/office/drawing/2014/main" id="{EE923F99-1F42-D38D-CDB5-497D66D82B81}"/>
              </a:ext>
            </a:extLst>
          </p:cNvPr>
          <p:cNvSpPr/>
          <p:nvPr userDrawn="1"/>
        </p:nvSpPr>
        <p:spPr>
          <a:xfrm>
            <a:off x="6096000" y="1926638"/>
            <a:ext cx="6096000" cy="492842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9" name="Marcador de posición de imagen 12">
            <a:extLst>
              <a:ext uri="{FF2B5EF4-FFF2-40B4-BE49-F238E27FC236}">
                <a16:creationId xmlns:a16="http://schemas.microsoft.com/office/drawing/2014/main" id="{09ADE8AA-B043-9B00-F0D5-9792A6B0DA86}"/>
              </a:ext>
            </a:extLst>
          </p:cNvPr>
          <p:cNvSpPr>
            <a:spLocks noGrp="1"/>
          </p:cNvSpPr>
          <p:nvPr>
            <p:ph type="pic" sz="quarter" idx="12"/>
          </p:nvPr>
        </p:nvSpPr>
        <p:spPr>
          <a:xfrm>
            <a:off x="6096000" y="1996632"/>
            <a:ext cx="6096000" cy="4861367"/>
          </a:xfrm>
          <a:prstGeom prst="rect">
            <a:avLst/>
          </a:prstGeom>
        </p:spPr>
        <p:txBody>
          <a:bodyPr/>
          <a:lstStyle/>
          <a:p>
            <a:r>
              <a:rPr lang="es-ES"/>
              <a:t>Haga clic en el icono para agregar una imagen</a:t>
            </a:r>
            <a:endParaRPr lang="es-CO"/>
          </a:p>
        </p:txBody>
      </p:sp>
      <p:sp>
        <p:nvSpPr>
          <p:cNvPr id="12" name="Rectángulo 11">
            <a:extLst>
              <a:ext uri="{FF2B5EF4-FFF2-40B4-BE49-F238E27FC236}">
                <a16:creationId xmlns:a16="http://schemas.microsoft.com/office/drawing/2014/main" id="{0FB1D420-162E-7773-3395-D1D4F6E54723}"/>
              </a:ext>
            </a:extLst>
          </p:cNvPr>
          <p:cNvSpPr/>
          <p:nvPr userDrawn="1"/>
        </p:nvSpPr>
        <p:spPr>
          <a:xfrm>
            <a:off x="6096000" y="0"/>
            <a:ext cx="6096000" cy="199663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3" name="Título 1">
            <a:extLst>
              <a:ext uri="{FF2B5EF4-FFF2-40B4-BE49-F238E27FC236}">
                <a16:creationId xmlns:a16="http://schemas.microsoft.com/office/drawing/2014/main" id="{9D433247-6884-04E1-B03F-D1A5825A382E}"/>
              </a:ext>
            </a:extLst>
          </p:cNvPr>
          <p:cNvSpPr>
            <a:spLocks noGrp="1"/>
          </p:cNvSpPr>
          <p:nvPr>
            <p:ph type="title"/>
          </p:nvPr>
        </p:nvSpPr>
        <p:spPr>
          <a:xfrm>
            <a:off x="6894654" y="397396"/>
            <a:ext cx="4137467" cy="991041"/>
          </a:xfrm>
          <a:prstGeom prst="rect">
            <a:avLst/>
          </a:prstGeom>
          <a:ln>
            <a:noFill/>
          </a:ln>
        </p:spPr>
        <p:txBody>
          <a:bodyPr>
            <a:spAutoFit/>
          </a:bodyPr>
          <a:lstStyle>
            <a:lvl1pPr algn="ctr">
              <a:defRPr sz="3200" b="1">
                <a:solidFill>
                  <a:schemeClr val="accent6"/>
                </a:solidFill>
                <a:latin typeface="DaxlinePro-Medium" panose="02000503060000020004" pitchFamily="50" charset="0"/>
              </a:defRPr>
            </a:lvl1pPr>
          </a:lstStyle>
          <a:p>
            <a:r>
              <a:rPr lang="es-ES"/>
              <a:t>Haga clic para modificar el estilo de título del patrón</a:t>
            </a:r>
            <a:endParaRPr lang="es-CO" dirty="0"/>
          </a:p>
        </p:txBody>
      </p:sp>
      <p:sp>
        <p:nvSpPr>
          <p:cNvPr id="14" name="CuadroTexto 13">
            <a:extLst>
              <a:ext uri="{FF2B5EF4-FFF2-40B4-BE49-F238E27FC236}">
                <a16:creationId xmlns:a16="http://schemas.microsoft.com/office/drawing/2014/main" id="{E291CAA4-CBE6-835C-0D79-4F39EA6822B1}"/>
              </a:ext>
            </a:extLst>
          </p:cNvPr>
          <p:cNvSpPr txBox="1"/>
          <p:nvPr userDrawn="1"/>
        </p:nvSpPr>
        <p:spPr>
          <a:xfrm>
            <a:off x="7131453" y="724019"/>
            <a:ext cx="4143736" cy="369332"/>
          </a:xfrm>
          <a:prstGeom prst="rect">
            <a:avLst/>
          </a:prstGeom>
          <a:noFill/>
        </p:spPr>
        <p:txBody>
          <a:bodyPr wrap="square" rtlCol="0">
            <a:spAutoFit/>
          </a:bodyPr>
          <a:lstStyle/>
          <a:p>
            <a:endParaRPr lang="es-CO" dirty="0"/>
          </a:p>
        </p:txBody>
      </p:sp>
      <p:sp>
        <p:nvSpPr>
          <p:cNvPr id="15" name="Marcador de texto 6">
            <a:extLst>
              <a:ext uri="{FF2B5EF4-FFF2-40B4-BE49-F238E27FC236}">
                <a16:creationId xmlns:a16="http://schemas.microsoft.com/office/drawing/2014/main" id="{D1FA453F-97B1-6C93-50A3-7E3369A455D5}"/>
              </a:ext>
            </a:extLst>
          </p:cNvPr>
          <p:cNvSpPr>
            <a:spLocks noGrp="1"/>
          </p:cNvSpPr>
          <p:nvPr>
            <p:ph type="body" sz="quarter" idx="10"/>
          </p:nvPr>
        </p:nvSpPr>
        <p:spPr>
          <a:xfrm>
            <a:off x="6894654" y="998316"/>
            <a:ext cx="4103706" cy="654025"/>
          </a:xfrm>
          <a:prstGeom prst="rect">
            <a:avLst/>
          </a:prstGeom>
        </p:spPr>
        <p:txBody>
          <a:bodyPr>
            <a:spAutoFit/>
          </a:bodyPr>
          <a:lstStyle>
            <a:lvl1pPr marL="0" indent="0" algn="ctr">
              <a:buNone/>
              <a:defRPr sz="2000">
                <a:solidFill>
                  <a:schemeClr val="accent6"/>
                </a:solidFill>
                <a:latin typeface="DaxlinePro-Medium" panose="02000503060000020004" pitchFamily="50" charset="0"/>
              </a:defRPr>
            </a:lvl1pPr>
          </a:lstStyle>
          <a:p>
            <a:pPr lvl="0"/>
            <a:r>
              <a:rPr lang="es-ES"/>
              <a:t>Editar los estilos de texto del patrón</a:t>
            </a:r>
          </a:p>
        </p:txBody>
      </p:sp>
      <p:sp>
        <p:nvSpPr>
          <p:cNvPr id="16" name="Marcador de texto 8">
            <a:extLst>
              <a:ext uri="{FF2B5EF4-FFF2-40B4-BE49-F238E27FC236}">
                <a16:creationId xmlns:a16="http://schemas.microsoft.com/office/drawing/2014/main" id="{8607D254-D3E5-9889-616B-065F7D0DC6FC}"/>
              </a:ext>
            </a:extLst>
          </p:cNvPr>
          <p:cNvSpPr>
            <a:spLocks noGrp="1"/>
          </p:cNvSpPr>
          <p:nvPr>
            <p:ph type="body" sz="quarter" idx="11"/>
          </p:nvPr>
        </p:nvSpPr>
        <p:spPr>
          <a:xfrm>
            <a:off x="669692" y="1993698"/>
            <a:ext cx="4686220" cy="1678408"/>
          </a:xfrm>
          <a:prstGeom prst="rect">
            <a:avLst/>
          </a:prstGeom>
        </p:spPr>
        <p:txBody>
          <a:bodyPr wrap="square">
            <a:spAutoFit/>
          </a:bodyPr>
          <a:lstStyle>
            <a:lvl1pPr marL="0" indent="0">
              <a:buNone/>
              <a:defRPr sz="1600">
                <a:latin typeface="Lato" panose="020F0502020204030203" pitchFamily="34" charset="0"/>
              </a:defRPr>
            </a:lvl1pPr>
            <a:lvl2pPr marL="457200" indent="0">
              <a:buNone/>
              <a:defRPr sz="1600">
                <a:latin typeface="Lato" panose="020F0502020204030203" pitchFamily="34" charset="0"/>
              </a:defRPr>
            </a:lvl2pPr>
            <a:lvl3pPr marL="914400" indent="0">
              <a:buNone/>
              <a:defRPr sz="1600">
                <a:latin typeface="Lato" panose="020F0502020204030203" pitchFamily="34" charset="0"/>
              </a:defRPr>
            </a:lvl3pPr>
            <a:lvl4pPr marL="1371600" indent="0">
              <a:buNone/>
              <a:defRPr sz="1600">
                <a:latin typeface="Lato" panose="020F0502020204030203" pitchFamily="34" charset="0"/>
              </a:defRPr>
            </a:lvl4pPr>
            <a:lvl5pPr marL="1828800" indent="0">
              <a:buNone/>
              <a:defRPr sz="1600">
                <a:latin typeface="Lato" panose="020F0502020204030203" pitchFamily="34" charset="0"/>
              </a:defRPr>
            </a:lvl5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dirty="0"/>
          </a:p>
        </p:txBody>
      </p:sp>
      <p:pic>
        <p:nvPicPr>
          <p:cNvPr id="18" name="Imagen 17" descr="Imagen que contiene Interfaz de usuario gráfica&#10;&#10;Descripción generada automáticamente">
            <a:extLst>
              <a:ext uri="{FF2B5EF4-FFF2-40B4-BE49-F238E27FC236}">
                <a16:creationId xmlns:a16="http://schemas.microsoft.com/office/drawing/2014/main" id="{0FBFBFE3-D4C9-1EFE-61EF-FC7C1581BED5}"/>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6918" t="27419" r="6272" b="28424"/>
          <a:stretch/>
        </p:blipFill>
        <p:spPr>
          <a:xfrm>
            <a:off x="877654" y="6033332"/>
            <a:ext cx="2199860" cy="559934"/>
          </a:xfrm>
          <a:prstGeom prst="rect">
            <a:avLst/>
          </a:prstGeom>
        </p:spPr>
      </p:pic>
      <p:sp>
        <p:nvSpPr>
          <p:cNvPr id="21" name="Marcador de número de diapositiva 8">
            <a:extLst>
              <a:ext uri="{FF2B5EF4-FFF2-40B4-BE49-F238E27FC236}">
                <a16:creationId xmlns:a16="http://schemas.microsoft.com/office/drawing/2014/main" id="{6D0C4E34-FBEA-AEA9-25A5-812DA26319DB}"/>
              </a:ext>
            </a:extLst>
          </p:cNvPr>
          <p:cNvSpPr txBox="1">
            <a:spLocks/>
          </p:cNvSpPr>
          <p:nvPr userDrawn="1"/>
        </p:nvSpPr>
        <p:spPr>
          <a:xfrm>
            <a:off x="340678" y="6234084"/>
            <a:ext cx="285283" cy="280037"/>
          </a:xfrm>
          <a:prstGeom prst="rect">
            <a:avLst/>
          </a:prstGeom>
        </p:spPr>
        <p:txBody>
          <a:bodyPr/>
          <a:lstStyle>
            <a:defPPr>
              <a:defRPr lang="es-CO"/>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FA3BDF1-CB99-44C9-A758-BCC0C2EC51A5}" type="slidenum">
              <a:rPr lang="es-CO" smtClean="0">
                <a:solidFill>
                  <a:schemeClr val="tx1"/>
                </a:solidFill>
              </a:rPr>
              <a:pPr/>
              <a:t>‹#›</a:t>
            </a:fld>
            <a:endParaRPr lang="es-CO" dirty="0">
              <a:solidFill>
                <a:schemeClr val="tx1"/>
              </a:solidFill>
            </a:endParaRPr>
          </a:p>
        </p:txBody>
      </p:sp>
      <p:sp>
        <p:nvSpPr>
          <p:cNvPr id="22" name="Rectángulo 21">
            <a:extLst>
              <a:ext uri="{FF2B5EF4-FFF2-40B4-BE49-F238E27FC236}">
                <a16:creationId xmlns:a16="http://schemas.microsoft.com/office/drawing/2014/main" id="{4FE39B1A-51E6-7509-376C-92124B0CE976}"/>
              </a:ext>
            </a:extLst>
          </p:cNvPr>
          <p:cNvSpPr/>
          <p:nvPr userDrawn="1"/>
        </p:nvSpPr>
        <p:spPr>
          <a:xfrm>
            <a:off x="318537" y="6148043"/>
            <a:ext cx="370205" cy="366078"/>
          </a:xfrm>
          <a:prstGeom prst="rect">
            <a:avLst/>
          </a:prstGeom>
          <a:no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Tree>
    <p:extLst>
      <p:ext uri="{BB962C8B-B14F-4D97-AF65-F5344CB8AC3E}">
        <p14:creationId xmlns:p14="http://schemas.microsoft.com/office/powerpoint/2010/main" val="22317741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Diseño personalizado">
    <p:bg>
      <p:bgPr>
        <a:solidFill>
          <a:schemeClr val="accent5"/>
        </a:solidFill>
        <a:effectLst/>
      </p:bgPr>
    </p:bg>
    <p:spTree>
      <p:nvGrpSpPr>
        <p:cNvPr id="1" name=""/>
        <p:cNvGrpSpPr/>
        <p:nvPr/>
      </p:nvGrpSpPr>
      <p:grpSpPr>
        <a:xfrm>
          <a:off x="0" y="0"/>
          <a:ext cx="0" cy="0"/>
          <a:chOff x="0" y="0"/>
          <a:chExt cx="0" cy="0"/>
        </a:xfrm>
      </p:grpSpPr>
      <p:sp>
        <p:nvSpPr>
          <p:cNvPr id="3" name="Rectángulo 2">
            <a:extLst>
              <a:ext uri="{FF2B5EF4-FFF2-40B4-BE49-F238E27FC236}">
                <a16:creationId xmlns:a16="http://schemas.microsoft.com/office/drawing/2014/main" id="{8AE0DAEA-2624-4D4F-300A-95C6C6336ACC}"/>
              </a:ext>
            </a:extLst>
          </p:cNvPr>
          <p:cNvSpPr/>
          <p:nvPr userDrawn="1"/>
        </p:nvSpPr>
        <p:spPr>
          <a:xfrm>
            <a:off x="609600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 name="Título 1">
            <a:extLst>
              <a:ext uri="{FF2B5EF4-FFF2-40B4-BE49-F238E27FC236}">
                <a16:creationId xmlns:a16="http://schemas.microsoft.com/office/drawing/2014/main" id="{4EE88EB4-E4F8-20EC-7F1F-316A8E63ACAE}"/>
              </a:ext>
            </a:extLst>
          </p:cNvPr>
          <p:cNvSpPr>
            <a:spLocks noGrp="1"/>
          </p:cNvSpPr>
          <p:nvPr>
            <p:ph type="title"/>
          </p:nvPr>
        </p:nvSpPr>
        <p:spPr>
          <a:xfrm>
            <a:off x="821804" y="1270060"/>
            <a:ext cx="4552227" cy="1601977"/>
          </a:xfrm>
          <a:prstGeom prst="rect">
            <a:avLst/>
          </a:prstGeom>
        </p:spPr>
        <p:txBody>
          <a:bodyPr>
            <a:spAutoFit/>
          </a:bodyPr>
          <a:lstStyle>
            <a:lvl1pPr algn="ctr">
              <a:defRPr sz="3600" b="1">
                <a:solidFill>
                  <a:schemeClr val="accent2"/>
                </a:solidFill>
                <a:latin typeface="DaxlinePro-Medium" panose="02000503060000020004" pitchFamily="50" charset="0"/>
              </a:defRPr>
            </a:lvl1pPr>
          </a:lstStyle>
          <a:p>
            <a:r>
              <a:rPr lang="es-ES"/>
              <a:t>Haga clic para modificar el estilo de título del patrón</a:t>
            </a:r>
            <a:endParaRPr lang="es-CO" dirty="0"/>
          </a:p>
        </p:txBody>
      </p:sp>
      <p:sp>
        <p:nvSpPr>
          <p:cNvPr id="5" name="Marcador de posición de imagen 4">
            <a:extLst>
              <a:ext uri="{FF2B5EF4-FFF2-40B4-BE49-F238E27FC236}">
                <a16:creationId xmlns:a16="http://schemas.microsoft.com/office/drawing/2014/main" id="{21407E00-6472-67DD-55FB-7E324C0DD288}"/>
              </a:ext>
            </a:extLst>
          </p:cNvPr>
          <p:cNvSpPr>
            <a:spLocks noGrp="1"/>
          </p:cNvSpPr>
          <p:nvPr>
            <p:ph type="pic" sz="quarter" idx="10"/>
          </p:nvPr>
        </p:nvSpPr>
        <p:spPr>
          <a:xfrm>
            <a:off x="6096000" y="0"/>
            <a:ext cx="6096000" cy="6858000"/>
          </a:xfrm>
          <a:prstGeom prst="rect">
            <a:avLst/>
          </a:prstGeom>
        </p:spPr>
        <p:txBody>
          <a:bodyPr/>
          <a:lstStyle/>
          <a:p>
            <a:r>
              <a:rPr lang="es-ES"/>
              <a:t>Haga clic en el icono para agregar una imagen</a:t>
            </a:r>
            <a:endParaRPr lang="es-CO" dirty="0"/>
          </a:p>
        </p:txBody>
      </p:sp>
      <p:sp>
        <p:nvSpPr>
          <p:cNvPr id="6" name="Marcador de texto 6">
            <a:extLst>
              <a:ext uri="{FF2B5EF4-FFF2-40B4-BE49-F238E27FC236}">
                <a16:creationId xmlns:a16="http://schemas.microsoft.com/office/drawing/2014/main" id="{D34F3D11-7A66-4B02-7BDD-1489E78701D8}"/>
              </a:ext>
            </a:extLst>
          </p:cNvPr>
          <p:cNvSpPr>
            <a:spLocks noGrp="1"/>
          </p:cNvSpPr>
          <p:nvPr>
            <p:ph type="body" sz="quarter" idx="11"/>
          </p:nvPr>
        </p:nvSpPr>
        <p:spPr>
          <a:xfrm>
            <a:off x="821804" y="2372810"/>
            <a:ext cx="4551363" cy="1678408"/>
          </a:xfrm>
          <a:prstGeom prst="rect">
            <a:avLst/>
          </a:prstGeom>
        </p:spPr>
        <p:txBody>
          <a:bodyPr>
            <a:spAutoFit/>
          </a:bodyPr>
          <a:lstStyle>
            <a:lvl1pPr marL="0" indent="0">
              <a:buNone/>
              <a:defRPr sz="1600">
                <a:solidFill>
                  <a:schemeClr val="accent2"/>
                </a:solidFill>
                <a:latin typeface="Lato" panose="020F0502020204030203" pitchFamily="34" charset="0"/>
              </a:defRPr>
            </a:lvl1pPr>
            <a:lvl2pPr marL="457200" indent="0">
              <a:buNone/>
              <a:defRPr sz="1600">
                <a:solidFill>
                  <a:schemeClr val="accent2"/>
                </a:solidFill>
                <a:latin typeface="Lato" panose="020F0502020204030203" pitchFamily="34" charset="0"/>
              </a:defRPr>
            </a:lvl2pPr>
            <a:lvl3pPr marL="914400" indent="0">
              <a:buNone/>
              <a:defRPr sz="1600">
                <a:solidFill>
                  <a:schemeClr val="accent2"/>
                </a:solidFill>
                <a:latin typeface="Lato" panose="020F0502020204030203" pitchFamily="34" charset="0"/>
              </a:defRPr>
            </a:lvl3pPr>
            <a:lvl4pPr marL="1371600" indent="0">
              <a:buNone/>
              <a:defRPr sz="1600">
                <a:solidFill>
                  <a:schemeClr val="accent2"/>
                </a:solidFill>
                <a:latin typeface="Lato" panose="020F0502020204030203" pitchFamily="34" charset="0"/>
              </a:defRPr>
            </a:lvl4pPr>
            <a:lvl5pPr marL="1828800" indent="0">
              <a:buNone/>
              <a:defRPr sz="1600">
                <a:solidFill>
                  <a:schemeClr val="accent2"/>
                </a:solidFill>
                <a:latin typeface="Lato" panose="020F0502020204030203" pitchFamily="34" charset="0"/>
              </a:defRPr>
            </a:lvl5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dirty="0"/>
          </a:p>
        </p:txBody>
      </p:sp>
      <p:sp>
        <p:nvSpPr>
          <p:cNvPr id="7" name="Rectángulo 6">
            <a:extLst>
              <a:ext uri="{FF2B5EF4-FFF2-40B4-BE49-F238E27FC236}">
                <a16:creationId xmlns:a16="http://schemas.microsoft.com/office/drawing/2014/main" id="{E112066C-2448-E599-2F32-C7D5CB555EA6}"/>
              </a:ext>
            </a:extLst>
          </p:cNvPr>
          <p:cNvSpPr/>
          <p:nvPr userDrawn="1"/>
        </p:nvSpPr>
        <p:spPr>
          <a:xfrm>
            <a:off x="972273" y="6065134"/>
            <a:ext cx="2384385" cy="63660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8" name="Imagen 7" descr="Imagen que contiene Interfaz de usuario gráfica&#10;&#10;Descripción generada automáticamente">
            <a:extLst>
              <a:ext uri="{FF2B5EF4-FFF2-40B4-BE49-F238E27FC236}">
                <a16:creationId xmlns:a16="http://schemas.microsoft.com/office/drawing/2014/main" id="{334492BC-58A2-06E8-5F29-AAC630A2A8F3}"/>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9862" t="31121" r="9703" b="30665"/>
          <a:stretch/>
        </p:blipFill>
        <p:spPr>
          <a:xfrm>
            <a:off x="972273" y="6065134"/>
            <a:ext cx="2045163" cy="491643"/>
          </a:xfrm>
          <a:prstGeom prst="rect">
            <a:avLst/>
          </a:prstGeom>
        </p:spPr>
      </p:pic>
      <p:sp>
        <p:nvSpPr>
          <p:cNvPr id="11" name="Marcador de número de diapositiva 8">
            <a:extLst>
              <a:ext uri="{FF2B5EF4-FFF2-40B4-BE49-F238E27FC236}">
                <a16:creationId xmlns:a16="http://schemas.microsoft.com/office/drawing/2014/main" id="{80E63297-A016-3D29-7F4D-5B5075E320EB}"/>
              </a:ext>
            </a:extLst>
          </p:cNvPr>
          <p:cNvSpPr txBox="1">
            <a:spLocks/>
          </p:cNvSpPr>
          <p:nvPr userDrawn="1"/>
        </p:nvSpPr>
        <p:spPr>
          <a:xfrm>
            <a:off x="340678" y="6234084"/>
            <a:ext cx="285283" cy="280037"/>
          </a:xfrm>
          <a:prstGeom prst="rect">
            <a:avLst/>
          </a:prstGeom>
        </p:spPr>
        <p:txBody>
          <a:bodyPr/>
          <a:lstStyle>
            <a:defPPr>
              <a:defRPr lang="es-CO"/>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FA3BDF1-CB99-44C9-A758-BCC0C2EC51A5}" type="slidenum">
              <a:rPr lang="es-CO" smtClean="0">
                <a:solidFill>
                  <a:schemeClr val="tx1"/>
                </a:solidFill>
              </a:rPr>
              <a:pPr/>
              <a:t>‹#›</a:t>
            </a:fld>
            <a:endParaRPr lang="es-CO" dirty="0">
              <a:solidFill>
                <a:schemeClr val="tx1"/>
              </a:solidFill>
            </a:endParaRPr>
          </a:p>
        </p:txBody>
      </p:sp>
      <p:sp>
        <p:nvSpPr>
          <p:cNvPr id="14" name="Rectángulo 13">
            <a:extLst>
              <a:ext uri="{FF2B5EF4-FFF2-40B4-BE49-F238E27FC236}">
                <a16:creationId xmlns:a16="http://schemas.microsoft.com/office/drawing/2014/main" id="{4C7BC85D-4F0A-15AE-1ED7-36B052B5ECD4}"/>
              </a:ext>
            </a:extLst>
          </p:cNvPr>
          <p:cNvSpPr/>
          <p:nvPr userDrawn="1"/>
        </p:nvSpPr>
        <p:spPr>
          <a:xfrm>
            <a:off x="318537" y="6148043"/>
            <a:ext cx="370205" cy="366078"/>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Tree>
    <p:extLst>
      <p:ext uri="{BB962C8B-B14F-4D97-AF65-F5344CB8AC3E}">
        <p14:creationId xmlns:p14="http://schemas.microsoft.com/office/powerpoint/2010/main" val="59706277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_Diseño personalizado">
    <p:bg>
      <p:bgPr>
        <a:solidFill>
          <a:schemeClr val="accent4"/>
        </a:solidFill>
        <a:effectLst/>
      </p:bgPr>
    </p:bg>
    <p:spTree>
      <p:nvGrpSpPr>
        <p:cNvPr id="1" name=""/>
        <p:cNvGrpSpPr/>
        <p:nvPr/>
      </p:nvGrpSpPr>
      <p:grpSpPr>
        <a:xfrm>
          <a:off x="0" y="0"/>
          <a:ext cx="0" cy="0"/>
          <a:chOff x="0" y="0"/>
          <a:chExt cx="0" cy="0"/>
        </a:xfrm>
      </p:grpSpPr>
      <p:sp>
        <p:nvSpPr>
          <p:cNvPr id="12" name="Rectángulo 11">
            <a:extLst>
              <a:ext uri="{FF2B5EF4-FFF2-40B4-BE49-F238E27FC236}">
                <a16:creationId xmlns:a16="http://schemas.microsoft.com/office/drawing/2014/main" id="{937F22C5-0001-0D15-5FE3-3CDAF63E1BB8}"/>
              </a:ext>
            </a:extLst>
          </p:cNvPr>
          <p:cNvSpPr/>
          <p:nvPr userDrawn="1"/>
        </p:nvSpPr>
        <p:spPr>
          <a:xfrm>
            <a:off x="609600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3" name="Título 1">
            <a:extLst>
              <a:ext uri="{FF2B5EF4-FFF2-40B4-BE49-F238E27FC236}">
                <a16:creationId xmlns:a16="http://schemas.microsoft.com/office/drawing/2014/main" id="{07319841-836B-C30A-D6C9-80CF98A9E94F}"/>
              </a:ext>
            </a:extLst>
          </p:cNvPr>
          <p:cNvSpPr>
            <a:spLocks noGrp="1"/>
          </p:cNvSpPr>
          <p:nvPr>
            <p:ph type="title"/>
          </p:nvPr>
        </p:nvSpPr>
        <p:spPr>
          <a:xfrm>
            <a:off x="821804" y="1270060"/>
            <a:ext cx="4552227" cy="1601977"/>
          </a:xfrm>
          <a:prstGeom prst="rect">
            <a:avLst/>
          </a:prstGeom>
        </p:spPr>
        <p:txBody>
          <a:bodyPr>
            <a:spAutoFit/>
          </a:bodyPr>
          <a:lstStyle>
            <a:lvl1pPr algn="ctr">
              <a:defRPr sz="3600" b="1">
                <a:solidFill>
                  <a:schemeClr val="tx1"/>
                </a:solidFill>
                <a:latin typeface="DaxlinePro-Medium" panose="02000503060000020004" pitchFamily="50" charset="0"/>
              </a:defRPr>
            </a:lvl1pPr>
          </a:lstStyle>
          <a:p>
            <a:r>
              <a:rPr lang="es-ES"/>
              <a:t>Haga clic para modificar el estilo de título del patrón</a:t>
            </a:r>
            <a:endParaRPr lang="es-CO" dirty="0"/>
          </a:p>
        </p:txBody>
      </p:sp>
      <p:sp>
        <p:nvSpPr>
          <p:cNvPr id="14" name="Marcador de posición de imagen 4">
            <a:extLst>
              <a:ext uri="{FF2B5EF4-FFF2-40B4-BE49-F238E27FC236}">
                <a16:creationId xmlns:a16="http://schemas.microsoft.com/office/drawing/2014/main" id="{97558F13-DD06-0291-5E27-7436A137A0B7}"/>
              </a:ext>
            </a:extLst>
          </p:cNvPr>
          <p:cNvSpPr>
            <a:spLocks noGrp="1"/>
          </p:cNvSpPr>
          <p:nvPr>
            <p:ph type="pic" sz="quarter" idx="10"/>
          </p:nvPr>
        </p:nvSpPr>
        <p:spPr>
          <a:xfrm>
            <a:off x="6096000" y="0"/>
            <a:ext cx="6096000" cy="6858000"/>
          </a:xfrm>
          <a:prstGeom prst="rect">
            <a:avLst/>
          </a:prstGeom>
        </p:spPr>
        <p:txBody>
          <a:bodyPr/>
          <a:lstStyle/>
          <a:p>
            <a:r>
              <a:rPr lang="es-ES"/>
              <a:t>Haga clic en el icono para agregar una imagen</a:t>
            </a:r>
            <a:endParaRPr lang="es-CO" dirty="0"/>
          </a:p>
        </p:txBody>
      </p:sp>
      <p:sp>
        <p:nvSpPr>
          <p:cNvPr id="15" name="Marcador de texto 6">
            <a:extLst>
              <a:ext uri="{FF2B5EF4-FFF2-40B4-BE49-F238E27FC236}">
                <a16:creationId xmlns:a16="http://schemas.microsoft.com/office/drawing/2014/main" id="{5D6D8CBB-1457-BA01-8689-E6E4BF46532C}"/>
              </a:ext>
            </a:extLst>
          </p:cNvPr>
          <p:cNvSpPr>
            <a:spLocks noGrp="1"/>
          </p:cNvSpPr>
          <p:nvPr>
            <p:ph type="body" sz="quarter" idx="11"/>
          </p:nvPr>
        </p:nvSpPr>
        <p:spPr>
          <a:xfrm>
            <a:off x="821804" y="2372810"/>
            <a:ext cx="4551363" cy="1678408"/>
          </a:xfrm>
          <a:prstGeom prst="rect">
            <a:avLst/>
          </a:prstGeom>
        </p:spPr>
        <p:txBody>
          <a:bodyPr>
            <a:spAutoFit/>
          </a:bodyPr>
          <a:lstStyle>
            <a:lvl1pPr marL="0" indent="0">
              <a:buNone/>
              <a:defRPr sz="1600">
                <a:solidFill>
                  <a:schemeClr val="tx1"/>
                </a:solidFill>
                <a:latin typeface="Lato" panose="020F0502020204030203" pitchFamily="34" charset="0"/>
              </a:defRPr>
            </a:lvl1pPr>
            <a:lvl2pPr marL="457200" indent="0">
              <a:buNone/>
              <a:defRPr sz="1600">
                <a:solidFill>
                  <a:schemeClr val="tx1"/>
                </a:solidFill>
                <a:latin typeface="Lato" panose="020F0502020204030203" pitchFamily="34" charset="0"/>
              </a:defRPr>
            </a:lvl2pPr>
            <a:lvl3pPr marL="914400" indent="0">
              <a:buNone/>
              <a:defRPr sz="1600">
                <a:solidFill>
                  <a:schemeClr val="tx1"/>
                </a:solidFill>
                <a:latin typeface="Lato" panose="020F0502020204030203" pitchFamily="34" charset="0"/>
              </a:defRPr>
            </a:lvl3pPr>
            <a:lvl4pPr marL="1371600" indent="0">
              <a:buNone/>
              <a:defRPr sz="1600">
                <a:solidFill>
                  <a:schemeClr val="tx1"/>
                </a:solidFill>
                <a:latin typeface="Lato" panose="020F0502020204030203" pitchFamily="34" charset="0"/>
              </a:defRPr>
            </a:lvl4pPr>
            <a:lvl5pPr marL="1828800" indent="0">
              <a:buNone/>
              <a:defRPr sz="1600">
                <a:solidFill>
                  <a:schemeClr val="tx1"/>
                </a:solidFill>
                <a:latin typeface="Lato" panose="020F0502020204030203" pitchFamily="34" charset="0"/>
              </a:defRPr>
            </a:lvl5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dirty="0"/>
          </a:p>
        </p:txBody>
      </p:sp>
      <p:sp>
        <p:nvSpPr>
          <p:cNvPr id="16" name="Rectángulo 15">
            <a:extLst>
              <a:ext uri="{FF2B5EF4-FFF2-40B4-BE49-F238E27FC236}">
                <a16:creationId xmlns:a16="http://schemas.microsoft.com/office/drawing/2014/main" id="{100EE02C-B708-F92F-C8E6-343CD0CF9CE8}"/>
              </a:ext>
            </a:extLst>
          </p:cNvPr>
          <p:cNvSpPr/>
          <p:nvPr userDrawn="1"/>
        </p:nvSpPr>
        <p:spPr>
          <a:xfrm>
            <a:off x="972273" y="6065134"/>
            <a:ext cx="2384385" cy="6366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19" name="Imagen 18" descr="Imagen que contiene Interfaz de usuario gráfica&#10;&#10;Descripción generada automáticamente">
            <a:extLst>
              <a:ext uri="{FF2B5EF4-FFF2-40B4-BE49-F238E27FC236}">
                <a16:creationId xmlns:a16="http://schemas.microsoft.com/office/drawing/2014/main" id="{E729AEFE-74E6-3964-FA31-94D1853CEBBE}"/>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6918" t="27419" r="6272" b="28424"/>
          <a:stretch/>
        </p:blipFill>
        <p:spPr>
          <a:xfrm>
            <a:off x="877654" y="6033332"/>
            <a:ext cx="2199860" cy="559934"/>
          </a:xfrm>
          <a:prstGeom prst="rect">
            <a:avLst/>
          </a:prstGeom>
        </p:spPr>
      </p:pic>
      <p:sp>
        <p:nvSpPr>
          <p:cNvPr id="17" name="Marcador de número de diapositiva 8">
            <a:extLst>
              <a:ext uri="{FF2B5EF4-FFF2-40B4-BE49-F238E27FC236}">
                <a16:creationId xmlns:a16="http://schemas.microsoft.com/office/drawing/2014/main" id="{F0938E36-46C2-E405-A330-249197A45494}"/>
              </a:ext>
            </a:extLst>
          </p:cNvPr>
          <p:cNvSpPr txBox="1">
            <a:spLocks/>
          </p:cNvSpPr>
          <p:nvPr userDrawn="1"/>
        </p:nvSpPr>
        <p:spPr>
          <a:xfrm>
            <a:off x="340678" y="6234084"/>
            <a:ext cx="285283" cy="280037"/>
          </a:xfrm>
          <a:prstGeom prst="rect">
            <a:avLst/>
          </a:prstGeom>
        </p:spPr>
        <p:txBody>
          <a:bodyPr/>
          <a:lstStyle>
            <a:defPPr>
              <a:defRPr lang="es-CO"/>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FA3BDF1-CB99-44C9-A758-BCC0C2EC51A5}" type="slidenum">
              <a:rPr lang="es-CO" smtClean="0">
                <a:solidFill>
                  <a:schemeClr val="tx1"/>
                </a:solidFill>
              </a:rPr>
              <a:pPr/>
              <a:t>‹#›</a:t>
            </a:fld>
            <a:endParaRPr lang="es-CO" dirty="0">
              <a:solidFill>
                <a:schemeClr val="tx1"/>
              </a:solidFill>
            </a:endParaRPr>
          </a:p>
        </p:txBody>
      </p:sp>
      <p:sp>
        <p:nvSpPr>
          <p:cNvPr id="20" name="Rectángulo 19">
            <a:extLst>
              <a:ext uri="{FF2B5EF4-FFF2-40B4-BE49-F238E27FC236}">
                <a16:creationId xmlns:a16="http://schemas.microsoft.com/office/drawing/2014/main" id="{B45DDE52-A0BE-D5E1-2ED5-CD5B22D6C434}"/>
              </a:ext>
            </a:extLst>
          </p:cNvPr>
          <p:cNvSpPr/>
          <p:nvPr userDrawn="1"/>
        </p:nvSpPr>
        <p:spPr>
          <a:xfrm>
            <a:off x="318537" y="6148043"/>
            <a:ext cx="370205" cy="366078"/>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Tree>
    <p:extLst>
      <p:ext uri="{BB962C8B-B14F-4D97-AF65-F5344CB8AC3E}">
        <p14:creationId xmlns:p14="http://schemas.microsoft.com/office/powerpoint/2010/main" val="424211407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4_Diseño personalizado">
    <p:bg>
      <p:bgPr>
        <a:solidFill>
          <a:schemeClr val="accent3"/>
        </a:solidFill>
        <a:effectLst/>
      </p:bgPr>
    </p:bg>
    <p:spTree>
      <p:nvGrpSpPr>
        <p:cNvPr id="1" name=""/>
        <p:cNvGrpSpPr/>
        <p:nvPr/>
      </p:nvGrpSpPr>
      <p:grpSpPr>
        <a:xfrm>
          <a:off x="0" y="0"/>
          <a:ext cx="0" cy="0"/>
          <a:chOff x="0" y="0"/>
          <a:chExt cx="0" cy="0"/>
        </a:xfrm>
      </p:grpSpPr>
      <p:sp>
        <p:nvSpPr>
          <p:cNvPr id="15" name="Rectángulo 14">
            <a:extLst>
              <a:ext uri="{FF2B5EF4-FFF2-40B4-BE49-F238E27FC236}">
                <a16:creationId xmlns:a16="http://schemas.microsoft.com/office/drawing/2014/main" id="{5FB2264D-8836-0626-17F3-44D9E5265BA2}"/>
              </a:ext>
            </a:extLst>
          </p:cNvPr>
          <p:cNvSpPr/>
          <p:nvPr userDrawn="1"/>
        </p:nvSpPr>
        <p:spPr>
          <a:xfrm>
            <a:off x="962025" y="5981700"/>
            <a:ext cx="2352675" cy="73342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6" name="Rectángulo 15">
            <a:extLst>
              <a:ext uri="{FF2B5EF4-FFF2-40B4-BE49-F238E27FC236}">
                <a16:creationId xmlns:a16="http://schemas.microsoft.com/office/drawing/2014/main" id="{9B90EBF2-AF42-00C1-2F93-F8DC12F278E8}"/>
              </a:ext>
            </a:extLst>
          </p:cNvPr>
          <p:cNvSpPr/>
          <p:nvPr userDrawn="1"/>
        </p:nvSpPr>
        <p:spPr>
          <a:xfrm>
            <a:off x="609600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7" name="Título 1">
            <a:extLst>
              <a:ext uri="{FF2B5EF4-FFF2-40B4-BE49-F238E27FC236}">
                <a16:creationId xmlns:a16="http://schemas.microsoft.com/office/drawing/2014/main" id="{3E25831D-1A33-24EA-FAAE-6BE87DDD66AD}"/>
              </a:ext>
            </a:extLst>
          </p:cNvPr>
          <p:cNvSpPr>
            <a:spLocks noGrp="1"/>
          </p:cNvSpPr>
          <p:nvPr>
            <p:ph type="title"/>
          </p:nvPr>
        </p:nvSpPr>
        <p:spPr>
          <a:xfrm>
            <a:off x="821804" y="1270060"/>
            <a:ext cx="4552227" cy="1601977"/>
          </a:xfrm>
          <a:prstGeom prst="rect">
            <a:avLst/>
          </a:prstGeom>
        </p:spPr>
        <p:txBody>
          <a:bodyPr>
            <a:spAutoFit/>
          </a:bodyPr>
          <a:lstStyle>
            <a:lvl1pPr algn="ctr">
              <a:defRPr sz="3600" b="1">
                <a:solidFill>
                  <a:schemeClr val="accent2"/>
                </a:solidFill>
                <a:latin typeface="DaxlinePro-Medium" panose="02000503060000020004" pitchFamily="50" charset="0"/>
              </a:defRPr>
            </a:lvl1pPr>
          </a:lstStyle>
          <a:p>
            <a:r>
              <a:rPr lang="es-ES"/>
              <a:t>Haga clic para modificar el estilo de título del patrón</a:t>
            </a:r>
            <a:endParaRPr lang="es-CO" dirty="0"/>
          </a:p>
        </p:txBody>
      </p:sp>
      <p:sp>
        <p:nvSpPr>
          <p:cNvPr id="18" name="Marcador de posición de imagen 4">
            <a:extLst>
              <a:ext uri="{FF2B5EF4-FFF2-40B4-BE49-F238E27FC236}">
                <a16:creationId xmlns:a16="http://schemas.microsoft.com/office/drawing/2014/main" id="{0AEF0045-FBB8-C271-E59F-4E7FF60069BF}"/>
              </a:ext>
            </a:extLst>
          </p:cNvPr>
          <p:cNvSpPr>
            <a:spLocks noGrp="1"/>
          </p:cNvSpPr>
          <p:nvPr>
            <p:ph type="pic" sz="quarter" idx="10"/>
          </p:nvPr>
        </p:nvSpPr>
        <p:spPr>
          <a:xfrm>
            <a:off x="6096000" y="0"/>
            <a:ext cx="6096000" cy="6858000"/>
          </a:xfrm>
          <a:prstGeom prst="rect">
            <a:avLst/>
          </a:prstGeom>
        </p:spPr>
        <p:txBody>
          <a:bodyPr/>
          <a:lstStyle/>
          <a:p>
            <a:r>
              <a:rPr lang="es-ES"/>
              <a:t>Haga clic en el icono para agregar una imagen</a:t>
            </a:r>
            <a:endParaRPr lang="es-CO" dirty="0"/>
          </a:p>
        </p:txBody>
      </p:sp>
      <p:sp>
        <p:nvSpPr>
          <p:cNvPr id="19" name="Marcador de texto 6">
            <a:extLst>
              <a:ext uri="{FF2B5EF4-FFF2-40B4-BE49-F238E27FC236}">
                <a16:creationId xmlns:a16="http://schemas.microsoft.com/office/drawing/2014/main" id="{91999A21-15C1-F0E0-CBDD-91B82C90547F}"/>
              </a:ext>
            </a:extLst>
          </p:cNvPr>
          <p:cNvSpPr>
            <a:spLocks noGrp="1"/>
          </p:cNvSpPr>
          <p:nvPr>
            <p:ph type="body" sz="quarter" idx="11"/>
          </p:nvPr>
        </p:nvSpPr>
        <p:spPr>
          <a:xfrm>
            <a:off x="821804" y="2372810"/>
            <a:ext cx="4551363" cy="1678408"/>
          </a:xfrm>
          <a:prstGeom prst="rect">
            <a:avLst/>
          </a:prstGeom>
        </p:spPr>
        <p:txBody>
          <a:bodyPr>
            <a:spAutoFit/>
          </a:bodyPr>
          <a:lstStyle>
            <a:lvl1pPr marL="0" indent="0">
              <a:buNone/>
              <a:defRPr sz="1600">
                <a:solidFill>
                  <a:schemeClr val="accent2"/>
                </a:solidFill>
                <a:latin typeface="Lato" panose="020F0502020204030203" pitchFamily="34" charset="0"/>
              </a:defRPr>
            </a:lvl1pPr>
            <a:lvl2pPr marL="457200" indent="0">
              <a:buNone/>
              <a:defRPr sz="1600">
                <a:solidFill>
                  <a:schemeClr val="accent2"/>
                </a:solidFill>
                <a:latin typeface="Lato" panose="020F0502020204030203" pitchFamily="34" charset="0"/>
              </a:defRPr>
            </a:lvl2pPr>
            <a:lvl3pPr marL="914400" indent="0">
              <a:buNone/>
              <a:defRPr sz="1600">
                <a:solidFill>
                  <a:schemeClr val="accent2"/>
                </a:solidFill>
                <a:latin typeface="Lato" panose="020F0502020204030203" pitchFamily="34" charset="0"/>
              </a:defRPr>
            </a:lvl3pPr>
            <a:lvl4pPr marL="1371600" indent="0">
              <a:buNone/>
              <a:defRPr sz="1600">
                <a:solidFill>
                  <a:schemeClr val="accent2"/>
                </a:solidFill>
                <a:latin typeface="Lato" panose="020F0502020204030203" pitchFamily="34" charset="0"/>
              </a:defRPr>
            </a:lvl4pPr>
            <a:lvl5pPr marL="1828800" indent="0">
              <a:buNone/>
              <a:defRPr sz="1600">
                <a:solidFill>
                  <a:schemeClr val="accent2"/>
                </a:solidFill>
                <a:latin typeface="Lato" panose="020F0502020204030203" pitchFamily="34" charset="0"/>
              </a:defRPr>
            </a:lvl5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dirty="0"/>
          </a:p>
        </p:txBody>
      </p:sp>
      <p:pic>
        <p:nvPicPr>
          <p:cNvPr id="20" name="Imagen 19" descr="Imagen que contiene Interfaz de usuario gráfica&#10;&#10;Descripción generada automáticamente">
            <a:extLst>
              <a:ext uri="{FF2B5EF4-FFF2-40B4-BE49-F238E27FC236}">
                <a16:creationId xmlns:a16="http://schemas.microsoft.com/office/drawing/2014/main" id="{1AC79A1B-0970-8F32-F3B4-2141A42FD930}"/>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9862" t="31121" r="9703" b="30665"/>
          <a:stretch/>
        </p:blipFill>
        <p:spPr>
          <a:xfrm>
            <a:off x="972273" y="6065134"/>
            <a:ext cx="2045163" cy="491643"/>
          </a:xfrm>
          <a:prstGeom prst="rect">
            <a:avLst/>
          </a:prstGeom>
        </p:spPr>
      </p:pic>
      <p:sp>
        <p:nvSpPr>
          <p:cNvPr id="34" name="Marcador de número de diapositiva 8">
            <a:extLst>
              <a:ext uri="{FF2B5EF4-FFF2-40B4-BE49-F238E27FC236}">
                <a16:creationId xmlns:a16="http://schemas.microsoft.com/office/drawing/2014/main" id="{F49F85FC-AFF9-4014-B453-2847AF093F39}"/>
              </a:ext>
            </a:extLst>
          </p:cNvPr>
          <p:cNvSpPr txBox="1">
            <a:spLocks/>
          </p:cNvSpPr>
          <p:nvPr userDrawn="1"/>
        </p:nvSpPr>
        <p:spPr>
          <a:xfrm>
            <a:off x="340678" y="6234084"/>
            <a:ext cx="285283" cy="280037"/>
          </a:xfrm>
          <a:prstGeom prst="rect">
            <a:avLst/>
          </a:prstGeom>
        </p:spPr>
        <p:txBody>
          <a:bodyPr/>
          <a:lstStyle>
            <a:defPPr>
              <a:defRPr lang="es-CO"/>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FA3BDF1-CB99-44C9-A758-BCC0C2EC51A5}" type="slidenum">
              <a:rPr lang="es-CO" smtClean="0">
                <a:solidFill>
                  <a:schemeClr val="tx1"/>
                </a:solidFill>
              </a:rPr>
              <a:pPr/>
              <a:t>‹#›</a:t>
            </a:fld>
            <a:endParaRPr lang="es-CO" dirty="0">
              <a:solidFill>
                <a:schemeClr val="tx1"/>
              </a:solidFill>
            </a:endParaRPr>
          </a:p>
        </p:txBody>
      </p:sp>
      <p:sp>
        <p:nvSpPr>
          <p:cNvPr id="35" name="Rectángulo 34">
            <a:extLst>
              <a:ext uri="{FF2B5EF4-FFF2-40B4-BE49-F238E27FC236}">
                <a16:creationId xmlns:a16="http://schemas.microsoft.com/office/drawing/2014/main" id="{F7CEA5BA-8C73-67DC-D384-404416AA5211}"/>
              </a:ext>
            </a:extLst>
          </p:cNvPr>
          <p:cNvSpPr/>
          <p:nvPr userDrawn="1"/>
        </p:nvSpPr>
        <p:spPr>
          <a:xfrm>
            <a:off x="318537" y="6148043"/>
            <a:ext cx="370205" cy="366078"/>
          </a:xfrm>
          <a:prstGeom prst="rect">
            <a:avLst/>
          </a:prstGeom>
          <a:no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36" name="AutoShape 3">
            <a:extLst>
              <a:ext uri="{FF2B5EF4-FFF2-40B4-BE49-F238E27FC236}">
                <a16:creationId xmlns:a16="http://schemas.microsoft.com/office/drawing/2014/main" id="{2F315B97-070E-7261-2081-AC1BD1C0E8BE}"/>
              </a:ext>
            </a:extLst>
          </p:cNvPr>
          <p:cNvSpPr>
            <a:spLocks noChangeAspect="1" noChangeArrowheads="1" noTextEdit="1"/>
          </p:cNvSpPr>
          <p:nvPr userDrawn="1"/>
        </p:nvSpPr>
        <p:spPr bwMode="auto">
          <a:xfrm>
            <a:off x="5598" y="266151"/>
            <a:ext cx="2192267" cy="704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s-CO"/>
          </a:p>
        </p:txBody>
      </p:sp>
      <p:sp>
        <p:nvSpPr>
          <p:cNvPr id="37" name="Rectangle 5">
            <a:extLst>
              <a:ext uri="{FF2B5EF4-FFF2-40B4-BE49-F238E27FC236}">
                <a16:creationId xmlns:a16="http://schemas.microsoft.com/office/drawing/2014/main" id="{D192B280-00D0-065C-D12A-118EB79F96E1}"/>
              </a:ext>
            </a:extLst>
          </p:cNvPr>
          <p:cNvSpPr>
            <a:spLocks noChangeArrowheads="1"/>
          </p:cNvSpPr>
          <p:nvPr userDrawn="1"/>
        </p:nvSpPr>
        <p:spPr bwMode="auto">
          <a:xfrm>
            <a:off x="10870" y="239159"/>
            <a:ext cx="2492633" cy="704875"/>
          </a:xfrm>
          <a:prstGeom prst="rect">
            <a:avLst/>
          </a:prstGeom>
          <a:solidFill>
            <a:schemeClr val="accent4"/>
          </a:solidFill>
          <a:ln>
            <a:noFill/>
          </a:ln>
        </p:spPr>
        <p:txBody>
          <a:bodyPr vert="horz" wrap="square" lIns="91440" tIns="45720" rIns="91440" bIns="45720" numCol="1" anchor="t" anchorCtr="0" compatLnSpc="1">
            <a:prstTxWarp prst="textNoShape">
              <a:avLst/>
            </a:prstTxWarp>
          </a:bodyPr>
          <a:lstStyle/>
          <a:p>
            <a:endParaRPr lang="es-CO"/>
          </a:p>
        </p:txBody>
      </p:sp>
      <p:sp>
        <p:nvSpPr>
          <p:cNvPr id="38" name="CuadroTexto 37">
            <a:extLst>
              <a:ext uri="{FF2B5EF4-FFF2-40B4-BE49-F238E27FC236}">
                <a16:creationId xmlns:a16="http://schemas.microsoft.com/office/drawing/2014/main" id="{AFB38962-1E6C-527D-15E7-2D4E935F11ED}"/>
              </a:ext>
            </a:extLst>
          </p:cNvPr>
          <p:cNvSpPr txBox="1"/>
          <p:nvPr userDrawn="1"/>
        </p:nvSpPr>
        <p:spPr>
          <a:xfrm>
            <a:off x="821004" y="307120"/>
            <a:ext cx="1575967" cy="646331"/>
          </a:xfrm>
          <a:prstGeom prst="rect">
            <a:avLst/>
          </a:prstGeom>
          <a:noFill/>
        </p:spPr>
        <p:txBody>
          <a:bodyPr wrap="square" rtlCol="0">
            <a:spAutoFit/>
          </a:bodyPr>
          <a:lstStyle/>
          <a:p>
            <a:r>
              <a:rPr lang="es-ES" sz="1200" dirty="0">
                <a:solidFill>
                  <a:schemeClr val="accent1"/>
                </a:solidFill>
                <a:latin typeface="DaxlinePro-Black" panose="02000503070000020004" pitchFamily="50" charset="0"/>
              </a:rPr>
              <a:t>El mundo de las bebidas destiladas:</a:t>
            </a:r>
            <a:br>
              <a:rPr lang="es-ES" sz="1200" dirty="0">
                <a:solidFill>
                  <a:schemeClr val="accent1"/>
                </a:solidFill>
                <a:latin typeface="DaxlinePro-Black" panose="02000503070000020004" pitchFamily="50" charset="0"/>
              </a:rPr>
            </a:br>
            <a:r>
              <a:rPr lang="es-ES" sz="1200" dirty="0">
                <a:solidFill>
                  <a:schemeClr val="accent1"/>
                </a:solidFill>
                <a:latin typeface="DaxlinePro-Light" panose="02000503040000020004" pitchFamily="50" charset="0"/>
              </a:rPr>
              <a:t>tradición y cata</a:t>
            </a:r>
            <a:endParaRPr lang="es-CO" sz="1200" dirty="0">
              <a:solidFill>
                <a:schemeClr val="accent1"/>
              </a:solidFill>
              <a:latin typeface="DaxlinePro-Light" panose="02000503040000020004" pitchFamily="50" charset="0"/>
            </a:endParaRPr>
          </a:p>
        </p:txBody>
      </p:sp>
      <p:sp>
        <p:nvSpPr>
          <p:cNvPr id="39" name="Freeform 5">
            <a:extLst>
              <a:ext uri="{FF2B5EF4-FFF2-40B4-BE49-F238E27FC236}">
                <a16:creationId xmlns:a16="http://schemas.microsoft.com/office/drawing/2014/main" id="{3188CCEA-71D6-96FE-3591-7204E9BCF59C}"/>
              </a:ext>
            </a:extLst>
          </p:cNvPr>
          <p:cNvSpPr>
            <a:spLocks/>
          </p:cNvSpPr>
          <p:nvPr userDrawn="1"/>
        </p:nvSpPr>
        <p:spPr bwMode="auto">
          <a:xfrm>
            <a:off x="-93432" y="239159"/>
            <a:ext cx="710058" cy="842592"/>
          </a:xfrm>
          <a:custGeom>
            <a:avLst/>
            <a:gdLst>
              <a:gd name="T0" fmla="*/ 2 w 32"/>
              <a:gd name="T1" fmla="*/ 0 h 36"/>
              <a:gd name="T2" fmla="*/ 0 w 32"/>
              <a:gd name="T3" fmla="*/ 2 h 36"/>
              <a:gd name="T4" fmla="*/ 0 w 32"/>
              <a:gd name="T5" fmla="*/ 18 h 36"/>
              <a:gd name="T6" fmla="*/ 0 w 32"/>
              <a:gd name="T7" fmla="*/ 34 h 36"/>
              <a:gd name="T8" fmla="*/ 2 w 32"/>
              <a:gd name="T9" fmla="*/ 36 h 36"/>
              <a:gd name="T10" fmla="*/ 3 w 32"/>
              <a:gd name="T11" fmla="*/ 36 h 36"/>
              <a:gd name="T12" fmla="*/ 17 w 32"/>
              <a:gd name="T13" fmla="*/ 28 h 36"/>
              <a:gd name="T14" fmla="*/ 31 w 32"/>
              <a:gd name="T15" fmla="*/ 20 h 36"/>
              <a:gd name="T16" fmla="*/ 31 w 32"/>
              <a:gd name="T17" fmla="*/ 16 h 36"/>
              <a:gd name="T18" fmla="*/ 17 w 32"/>
              <a:gd name="T19" fmla="*/ 8 h 36"/>
              <a:gd name="T20" fmla="*/ 3 w 32"/>
              <a:gd name="T21" fmla="*/ 0 h 36"/>
              <a:gd name="T22" fmla="*/ 2 w 32"/>
              <a:gd name="T23"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 h="36">
                <a:moveTo>
                  <a:pt x="2" y="0"/>
                </a:moveTo>
                <a:cubicBezTo>
                  <a:pt x="1" y="0"/>
                  <a:pt x="0" y="1"/>
                  <a:pt x="0" y="2"/>
                </a:cubicBezTo>
                <a:cubicBezTo>
                  <a:pt x="0" y="18"/>
                  <a:pt x="0" y="18"/>
                  <a:pt x="0" y="18"/>
                </a:cubicBezTo>
                <a:cubicBezTo>
                  <a:pt x="0" y="34"/>
                  <a:pt x="0" y="34"/>
                  <a:pt x="0" y="34"/>
                </a:cubicBezTo>
                <a:cubicBezTo>
                  <a:pt x="0" y="35"/>
                  <a:pt x="1" y="36"/>
                  <a:pt x="2" y="36"/>
                </a:cubicBezTo>
                <a:cubicBezTo>
                  <a:pt x="3" y="36"/>
                  <a:pt x="3" y="36"/>
                  <a:pt x="3" y="36"/>
                </a:cubicBezTo>
                <a:cubicBezTo>
                  <a:pt x="17" y="28"/>
                  <a:pt x="17" y="28"/>
                  <a:pt x="17" y="28"/>
                </a:cubicBezTo>
                <a:cubicBezTo>
                  <a:pt x="31" y="20"/>
                  <a:pt x="31" y="20"/>
                  <a:pt x="31" y="20"/>
                </a:cubicBezTo>
                <a:cubicBezTo>
                  <a:pt x="32" y="19"/>
                  <a:pt x="32" y="17"/>
                  <a:pt x="31" y="16"/>
                </a:cubicBezTo>
                <a:cubicBezTo>
                  <a:pt x="17" y="8"/>
                  <a:pt x="17" y="8"/>
                  <a:pt x="17" y="8"/>
                </a:cubicBezTo>
                <a:cubicBezTo>
                  <a:pt x="3" y="0"/>
                  <a:pt x="3" y="0"/>
                  <a:pt x="3" y="0"/>
                </a:cubicBezTo>
                <a:cubicBezTo>
                  <a:pt x="3" y="0"/>
                  <a:pt x="3" y="0"/>
                  <a:pt x="2" y="0"/>
                </a:cubicBezTo>
              </a:path>
            </a:pathLst>
          </a:custGeom>
          <a:solidFill>
            <a:schemeClr val="accent2">
              <a:alpha val="50000"/>
            </a:schemeClr>
          </a:solidFill>
          <a:ln>
            <a:noFill/>
          </a:ln>
        </p:spPr>
        <p:txBody>
          <a:bodyPr vert="horz" wrap="square" lIns="91440" tIns="45720" rIns="91440" bIns="45720" numCol="1" anchor="t" anchorCtr="0" compatLnSpc="1">
            <a:prstTxWarp prst="textNoShape">
              <a:avLst/>
            </a:prstTxWarp>
          </a:bodyPr>
          <a:lstStyle/>
          <a:p>
            <a:endParaRPr lang="es-CO"/>
          </a:p>
        </p:txBody>
      </p:sp>
      <p:sp>
        <p:nvSpPr>
          <p:cNvPr id="40" name="Freeform 5">
            <a:extLst>
              <a:ext uri="{FF2B5EF4-FFF2-40B4-BE49-F238E27FC236}">
                <a16:creationId xmlns:a16="http://schemas.microsoft.com/office/drawing/2014/main" id="{1B67B82E-E2D5-14FB-80D1-6F43024B468C}"/>
              </a:ext>
            </a:extLst>
          </p:cNvPr>
          <p:cNvSpPr>
            <a:spLocks/>
          </p:cNvSpPr>
          <p:nvPr userDrawn="1"/>
        </p:nvSpPr>
        <p:spPr bwMode="auto">
          <a:xfrm>
            <a:off x="-195063" y="170300"/>
            <a:ext cx="710058" cy="842592"/>
          </a:xfrm>
          <a:custGeom>
            <a:avLst/>
            <a:gdLst>
              <a:gd name="T0" fmla="*/ 2 w 32"/>
              <a:gd name="T1" fmla="*/ 0 h 36"/>
              <a:gd name="T2" fmla="*/ 0 w 32"/>
              <a:gd name="T3" fmla="*/ 2 h 36"/>
              <a:gd name="T4" fmla="*/ 0 w 32"/>
              <a:gd name="T5" fmla="*/ 18 h 36"/>
              <a:gd name="T6" fmla="*/ 0 w 32"/>
              <a:gd name="T7" fmla="*/ 34 h 36"/>
              <a:gd name="T8" fmla="*/ 2 w 32"/>
              <a:gd name="T9" fmla="*/ 36 h 36"/>
              <a:gd name="T10" fmla="*/ 3 w 32"/>
              <a:gd name="T11" fmla="*/ 36 h 36"/>
              <a:gd name="T12" fmla="*/ 17 w 32"/>
              <a:gd name="T13" fmla="*/ 28 h 36"/>
              <a:gd name="T14" fmla="*/ 31 w 32"/>
              <a:gd name="T15" fmla="*/ 20 h 36"/>
              <a:gd name="T16" fmla="*/ 31 w 32"/>
              <a:gd name="T17" fmla="*/ 16 h 36"/>
              <a:gd name="T18" fmla="*/ 17 w 32"/>
              <a:gd name="T19" fmla="*/ 8 h 36"/>
              <a:gd name="T20" fmla="*/ 3 w 32"/>
              <a:gd name="T21" fmla="*/ 0 h 36"/>
              <a:gd name="T22" fmla="*/ 2 w 32"/>
              <a:gd name="T23"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 h="36">
                <a:moveTo>
                  <a:pt x="2" y="0"/>
                </a:moveTo>
                <a:cubicBezTo>
                  <a:pt x="1" y="0"/>
                  <a:pt x="0" y="1"/>
                  <a:pt x="0" y="2"/>
                </a:cubicBezTo>
                <a:cubicBezTo>
                  <a:pt x="0" y="18"/>
                  <a:pt x="0" y="18"/>
                  <a:pt x="0" y="18"/>
                </a:cubicBezTo>
                <a:cubicBezTo>
                  <a:pt x="0" y="34"/>
                  <a:pt x="0" y="34"/>
                  <a:pt x="0" y="34"/>
                </a:cubicBezTo>
                <a:cubicBezTo>
                  <a:pt x="0" y="35"/>
                  <a:pt x="1" y="36"/>
                  <a:pt x="2" y="36"/>
                </a:cubicBezTo>
                <a:cubicBezTo>
                  <a:pt x="3" y="36"/>
                  <a:pt x="3" y="36"/>
                  <a:pt x="3" y="36"/>
                </a:cubicBezTo>
                <a:cubicBezTo>
                  <a:pt x="17" y="28"/>
                  <a:pt x="17" y="28"/>
                  <a:pt x="17" y="28"/>
                </a:cubicBezTo>
                <a:cubicBezTo>
                  <a:pt x="31" y="20"/>
                  <a:pt x="31" y="20"/>
                  <a:pt x="31" y="20"/>
                </a:cubicBezTo>
                <a:cubicBezTo>
                  <a:pt x="32" y="19"/>
                  <a:pt x="32" y="17"/>
                  <a:pt x="31" y="16"/>
                </a:cubicBezTo>
                <a:cubicBezTo>
                  <a:pt x="17" y="8"/>
                  <a:pt x="17" y="8"/>
                  <a:pt x="17" y="8"/>
                </a:cubicBezTo>
                <a:cubicBezTo>
                  <a:pt x="3" y="0"/>
                  <a:pt x="3" y="0"/>
                  <a:pt x="3" y="0"/>
                </a:cubicBezTo>
                <a:cubicBezTo>
                  <a:pt x="3" y="0"/>
                  <a:pt x="3" y="0"/>
                  <a:pt x="2" y="0"/>
                </a:cubicBezTo>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s-CO"/>
          </a:p>
        </p:txBody>
      </p:sp>
      <p:sp>
        <p:nvSpPr>
          <p:cNvPr id="41" name="AutoShape 3">
            <a:extLst>
              <a:ext uri="{FF2B5EF4-FFF2-40B4-BE49-F238E27FC236}">
                <a16:creationId xmlns:a16="http://schemas.microsoft.com/office/drawing/2014/main" id="{7C2B8B5C-4EB7-F3F8-7610-81F2916DFBD1}"/>
              </a:ext>
            </a:extLst>
          </p:cNvPr>
          <p:cNvSpPr>
            <a:spLocks noChangeAspect="1" noChangeArrowheads="1" noTextEdit="1"/>
          </p:cNvSpPr>
          <p:nvPr userDrawn="1"/>
        </p:nvSpPr>
        <p:spPr bwMode="auto">
          <a:xfrm>
            <a:off x="9741" y="271977"/>
            <a:ext cx="2192267" cy="704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s-CO"/>
          </a:p>
        </p:txBody>
      </p:sp>
      <p:sp>
        <p:nvSpPr>
          <p:cNvPr id="42" name="Rectangle 5">
            <a:extLst>
              <a:ext uri="{FF2B5EF4-FFF2-40B4-BE49-F238E27FC236}">
                <a16:creationId xmlns:a16="http://schemas.microsoft.com/office/drawing/2014/main" id="{4F0875BA-3E8F-3E01-9BDE-04B1240D4B26}"/>
              </a:ext>
            </a:extLst>
          </p:cNvPr>
          <p:cNvSpPr>
            <a:spLocks noChangeArrowheads="1"/>
          </p:cNvSpPr>
          <p:nvPr userDrawn="1"/>
        </p:nvSpPr>
        <p:spPr bwMode="auto">
          <a:xfrm>
            <a:off x="15013" y="244985"/>
            <a:ext cx="2492633" cy="704875"/>
          </a:xfrm>
          <a:prstGeom prst="rect">
            <a:avLst/>
          </a:prstGeom>
          <a:solidFill>
            <a:schemeClr val="accent4"/>
          </a:solidFill>
          <a:ln>
            <a:noFill/>
          </a:ln>
        </p:spPr>
        <p:txBody>
          <a:bodyPr vert="horz" wrap="square" lIns="91440" tIns="45720" rIns="91440" bIns="45720" numCol="1" anchor="t" anchorCtr="0" compatLnSpc="1">
            <a:prstTxWarp prst="textNoShape">
              <a:avLst/>
            </a:prstTxWarp>
          </a:bodyPr>
          <a:lstStyle/>
          <a:p>
            <a:endParaRPr lang="es-CO"/>
          </a:p>
        </p:txBody>
      </p:sp>
      <p:sp>
        <p:nvSpPr>
          <p:cNvPr id="43" name="CuadroTexto 42">
            <a:extLst>
              <a:ext uri="{FF2B5EF4-FFF2-40B4-BE49-F238E27FC236}">
                <a16:creationId xmlns:a16="http://schemas.microsoft.com/office/drawing/2014/main" id="{88886DAE-720B-517A-3CD3-8EB3B41500AC}"/>
              </a:ext>
            </a:extLst>
          </p:cNvPr>
          <p:cNvSpPr txBox="1"/>
          <p:nvPr userDrawn="1"/>
        </p:nvSpPr>
        <p:spPr>
          <a:xfrm>
            <a:off x="1035005" y="326200"/>
            <a:ext cx="1476784" cy="584775"/>
          </a:xfrm>
          <a:prstGeom prst="rect">
            <a:avLst/>
          </a:prstGeom>
          <a:noFill/>
        </p:spPr>
        <p:txBody>
          <a:bodyPr wrap="square" rtlCol="0">
            <a:spAutoFit/>
          </a:bodyPr>
          <a:lstStyle/>
          <a:p>
            <a:r>
              <a:rPr lang="es-ES" sz="1600" dirty="0">
                <a:latin typeface="DaxlinePro-Black" panose="02000503070000020004" pitchFamily="50" charset="0"/>
              </a:rPr>
              <a:t>Evaluación de </a:t>
            </a:r>
            <a:br>
              <a:rPr lang="es-ES" sz="1600" dirty="0">
                <a:latin typeface="DaxlinePro-Black" panose="02000503070000020004" pitchFamily="50" charset="0"/>
              </a:rPr>
            </a:br>
            <a:r>
              <a:rPr lang="es-ES" sz="1600" dirty="0">
                <a:latin typeface="DaxlinePro-Black" panose="02000503070000020004" pitchFamily="50" charset="0"/>
              </a:rPr>
              <a:t>Impacto</a:t>
            </a:r>
            <a:endParaRPr lang="es-CO" sz="1600" dirty="0">
              <a:solidFill>
                <a:schemeClr val="accent1"/>
              </a:solidFill>
              <a:latin typeface="DaxlinePro-Black" panose="02000503070000020004" pitchFamily="50" charset="0"/>
            </a:endParaRPr>
          </a:p>
        </p:txBody>
      </p:sp>
      <p:sp>
        <p:nvSpPr>
          <p:cNvPr id="44" name="Freeform 5">
            <a:extLst>
              <a:ext uri="{FF2B5EF4-FFF2-40B4-BE49-F238E27FC236}">
                <a16:creationId xmlns:a16="http://schemas.microsoft.com/office/drawing/2014/main" id="{29C73701-5C90-CD05-227F-4781C8C654EC}"/>
              </a:ext>
            </a:extLst>
          </p:cNvPr>
          <p:cNvSpPr>
            <a:spLocks/>
          </p:cNvSpPr>
          <p:nvPr userDrawn="1"/>
        </p:nvSpPr>
        <p:spPr bwMode="auto">
          <a:xfrm>
            <a:off x="-89289" y="244985"/>
            <a:ext cx="710058" cy="842592"/>
          </a:xfrm>
          <a:custGeom>
            <a:avLst/>
            <a:gdLst>
              <a:gd name="T0" fmla="*/ 2 w 32"/>
              <a:gd name="T1" fmla="*/ 0 h 36"/>
              <a:gd name="T2" fmla="*/ 0 w 32"/>
              <a:gd name="T3" fmla="*/ 2 h 36"/>
              <a:gd name="T4" fmla="*/ 0 w 32"/>
              <a:gd name="T5" fmla="*/ 18 h 36"/>
              <a:gd name="T6" fmla="*/ 0 w 32"/>
              <a:gd name="T7" fmla="*/ 34 h 36"/>
              <a:gd name="T8" fmla="*/ 2 w 32"/>
              <a:gd name="T9" fmla="*/ 36 h 36"/>
              <a:gd name="T10" fmla="*/ 3 w 32"/>
              <a:gd name="T11" fmla="*/ 36 h 36"/>
              <a:gd name="T12" fmla="*/ 17 w 32"/>
              <a:gd name="T13" fmla="*/ 28 h 36"/>
              <a:gd name="T14" fmla="*/ 31 w 32"/>
              <a:gd name="T15" fmla="*/ 20 h 36"/>
              <a:gd name="T16" fmla="*/ 31 w 32"/>
              <a:gd name="T17" fmla="*/ 16 h 36"/>
              <a:gd name="T18" fmla="*/ 17 w 32"/>
              <a:gd name="T19" fmla="*/ 8 h 36"/>
              <a:gd name="T20" fmla="*/ 3 w 32"/>
              <a:gd name="T21" fmla="*/ 0 h 36"/>
              <a:gd name="T22" fmla="*/ 2 w 32"/>
              <a:gd name="T23"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 h="36">
                <a:moveTo>
                  <a:pt x="2" y="0"/>
                </a:moveTo>
                <a:cubicBezTo>
                  <a:pt x="1" y="0"/>
                  <a:pt x="0" y="1"/>
                  <a:pt x="0" y="2"/>
                </a:cubicBezTo>
                <a:cubicBezTo>
                  <a:pt x="0" y="18"/>
                  <a:pt x="0" y="18"/>
                  <a:pt x="0" y="18"/>
                </a:cubicBezTo>
                <a:cubicBezTo>
                  <a:pt x="0" y="34"/>
                  <a:pt x="0" y="34"/>
                  <a:pt x="0" y="34"/>
                </a:cubicBezTo>
                <a:cubicBezTo>
                  <a:pt x="0" y="35"/>
                  <a:pt x="1" y="36"/>
                  <a:pt x="2" y="36"/>
                </a:cubicBezTo>
                <a:cubicBezTo>
                  <a:pt x="3" y="36"/>
                  <a:pt x="3" y="36"/>
                  <a:pt x="3" y="36"/>
                </a:cubicBezTo>
                <a:cubicBezTo>
                  <a:pt x="17" y="28"/>
                  <a:pt x="17" y="28"/>
                  <a:pt x="17" y="28"/>
                </a:cubicBezTo>
                <a:cubicBezTo>
                  <a:pt x="31" y="20"/>
                  <a:pt x="31" y="20"/>
                  <a:pt x="31" y="20"/>
                </a:cubicBezTo>
                <a:cubicBezTo>
                  <a:pt x="32" y="19"/>
                  <a:pt x="32" y="17"/>
                  <a:pt x="31" y="16"/>
                </a:cubicBezTo>
                <a:cubicBezTo>
                  <a:pt x="17" y="8"/>
                  <a:pt x="17" y="8"/>
                  <a:pt x="17" y="8"/>
                </a:cubicBezTo>
                <a:cubicBezTo>
                  <a:pt x="3" y="0"/>
                  <a:pt x="3" y="0"/>
                  <a:pt x="3" y="0"/>
                </a:cubicBezTo>
                <a:cubicBezTo>
                  <a:pt x="3" y="0"/>
                  <a:pt x="3" y="0"/>
                  <a:pt x="2" y="0"/>
                </a:cubicBezTo>
              </a:path>
            </a:pathLst>
          </a:custGeom>
          <a:solidFill>
            <a:schemeClr val="accent2">
              <a:alpha val="50000"/>
            </a:schemeClr>
          </a:solidFill>
          <a:ln>
            <a:noFill/>
          </a:ln>
        </p:spPr>
        <p:txBody>
          <a:bodyPr vert="horz" wrap="square" lIns="91440" tIns="45720" rIns="91440" bIns="45720" numCol="1" anchor="t" anchorCtr="0" compatLnSpc="1">
            <a:prstTxWarp prst="textNoShape">
              <a:avLst/>
            </a:prstTxWarp>
          </a:bodyPr>
          <a:lstStyle/>
          <a:p>
            <a:endParaRPr lang="es-CO"/>
          </a:p>
        </p:txBody>
      </p:sp>
      <p:sp>
        <p:nvSpPr>
          <p:cNvPr id="45" name="Freeform 5">
            <a:extLst>
              <a:ext uri="{FF2B5EF4-FFF2-40B4-BE49-F238E27FC236}">
                <a16:creationId xmlns:a16="http://schemas.microsoft.com/office/drawing/2014/main" id="{11AB041F-4579-2CB8-C905-A24A65B3ECCE}"/>
              </a:ext>
            </a:extLst>
          </p:cNvPr>
          <p:cNvSpPr>
            <a:spLocks/>
          </p:cNvSpPr>
          <p:nvPr userDrawn="1"/>
        </p:nvSpPr>
        <p:spPr bwMode="auto">
          <a:xfrm>
            <a:off x="-190920" y="176126"/>
            <a:ext cx="710058" cy="842592"/>
          </a:xfrm>
          <a:custGeom>
            <a:avLst/>
            <a:gdLst>
              <a:gd name="T0" fmla="*/ 2 w 32"/>
              <a:gd name="T1" fmla="*/ 0 h 36"/>
              <a:gd name="T2" fmla="*/ 0 w 32"/>
              <a:gd name="T3" fmla="*/ 2 h 36"/>
              <a:gd name="T4" fmla="*/ 0 w 32"/>
              <a:gd name="T5" fmla="*/ 18 h 36"/>
              <a:gd name="T6" fmla="*/ 0 w 32"/>
              <a:gd name="T7" fmla="*/ 34 h 36"/>
              <a:gd name="T8" fmla="*/ 2 w 32"/>
              <a:gd name="T9" fmla="*/ 36 h 36"/>
              <a:gd name="T10" fmla="*/ 3 w 32"/>
              <a:gd name="T11" fmla="*/ 36 h 36"/>
              <a:gd name="T12" fmla="*/ 17 w 32"/>
              <a:gd name="T13" fmla="*/ 28 h 36"/>
              <a:gd name="T14" fmla="*/ 31 w 32"/>
              <a:gd name="T15" fmla="*/ 20 h 36"/>
              <a:gd name="T16" fmla="*/ 31 w 32"/>
              <a:gd name="T17" fmla="*/ 16 h 36"/>
              <a:gd name="T18" fmla="*/ 17 w 32"/>
              <a:gd name="T19" fmla="*/ 8 h 36"/>
              <a:gd name="T20" fmla="*/ 3 w 32"/>
              <a:gd name="T21" fmla="*/ 0 h 36"/>
              <a:gd name="T22" fmla="*/ 2 w 32"/>
              <a:gd name="T23"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 h="36">
                <a:moveTo>
                  <a:pt x="2" y="0"/>
                </a:moveTo>
                <a:cubicBezTo>
                  <a:pt x="1" y="0"/>
                  <a:pt x="0" y="1"/>
                  <a:pt x="0" y="2"/>
                </a:cubicBezTo>
                <a:cubicBezTo>
                  <a:pt x="0" y="18"/>
                  <a:pt x="0" y="18"/>
                  <a:pt x="0" y="18"/>
                </a:cubicBezTo>
                <a:cubicBezTo>
                  <a:pt x="0" y="34"/>
                  <a:pt x="0" y="34"/>
                  <a:pt x="0" y="34"/>
                </a:cubicBezTo>
                <a:cubicBezTo>
                  <a:pt x="0" y="35"/>
                  <a:pt x="1" y="36"/>
                  <a:pt x="2" y="36"/>
                </a:cubicBezTo>
                <a:cubicBezTo>
                  <a:pt x="3" y="36"/>
                  <a:pt x="3" y="36"/>
                  <a:pt x="3" y="36"/>
                </a:cubicBezTo>
                <a:cubicBezTo>
                  <a:pt x="17" y="28"/>
                  <a:pt x="17" y="28"/>
                  <a:pt x="17" y="28"/>
                </a:cubicBezTo>
                <a:cubicBezTo>
                  <a:pt x="31" y="20"/>
                  <a:pt x="31" y="20"/>
                  <a:pt x="31" y="20"/>
                </a:cubicBezTo>
                <a:cubicBezTo>
                  <a:pt x="32" y="19"/>
                  <a:pt x="32" y="17"/>
                  <a:pt x="31" y="16"/>
                </a:cubicBezTo>
                <a:cubicBezTo>
                  <a:pt x="17" y="8"/>
                  <a:pt x="17" y="8"/>
                  <a:pt x="17" y="8"/>
                </a:cubicBezTo>
                <a:cubicBezTo>
                  <a:pt x="3" y="0"/>
                  <a:pt x="3" y="0"/>
                  <a:pt x="3" y="0"/>
                </a:cubicBezTo>
                <a:cubicBezTo>
                  <a:pt x="3" y="0"/>
                  <a:pt x="3" y="0"/>
                  <a:pt x="2" y="0"/>
                </a:cubicBezTo>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s-CO"/>
          </a:p>
        </p:txBody>
      </p:sp>
    </p:spTree>
    <p:extLst>
      <p:ext uri="{BB962C8B-B14F-4D97-AF65-F5344CB8AC3E}">
        <p14:creationId xmlns:p14="http://schemas.microsoft.com/office/powerpoint/2010/main" val="153487554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En balnco">
    <p:spTree>
      <p:nvGrpSpPr>
        <p:cNvPr id="1" name=""/>
        <p:cNvGrpSpPr/>
        <p:nvPr/>
      </p:nvGrpSpPr>
      <p:grpSpPr>
        <a:xfrm>
          <a:off x="0" y="0"/>
          <a:ext cx="0" cy="0"/>
          <a:chOff x="0" y="0"/>
          <a:chExt cx="0" cy="0"/>
        </a:xfrm>
      </p:grpSpPr>
      <p:sp>
        <p:nvSpPr>
          <p:cNvPr id="5" name="Marcador de número de diapositiva 8"/>
          <p:cNvSpPr txBox="1">
            <a:spLocks/>
          </p:cNvSpPr>
          <p:nvPr userDrawn="1"/>
        </p:nvSpPr>
        <p:spPr>
          <a:xfrm>
            <a:off x="11311494" y="6208394"/>
            <a:ext cx="380126" cy="215266"/>
          </a:xfrm>
          <a:prstGeom prst="rect">
            <a:avLst/>
          </a:prstGeom>
        </p:spPr>
        <p:txBody>
          <a:bodyPr/>
          <a:lstStyle>
            <a:defPPr>
              <a:defRPr lang="es-CO"/>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FA3BDF1-CB99-44C9-A758-BCC0C2EC51A5}" type="slidenum">
              <a:rPr lang="es-CO" smtClean="0"/>
              <a:pPr/>
              <a:t>‹#›</a:t>
            </a:fld>
            <a:endParaRPr lang="es-CO" dirty="0"/>
          </a:p>
        </p:txBody>
      </p:sp>
    </p:spTree>
    <p:extLst>
      <p:ext uri="{BB962C8B-B14F-4D97-AF65-F5344CB8AC3E}">
        <p14:creationId xmlns:p14="http://schemas.microsoft.com/office/powerpoint/2010/main" val="17060301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exto &amp; Imagen Blanco">
    <p:spTree>
      <p:nvGrpSpPr>
        <p:cNvPr id="1" name=""/>
        <p:cNvGrpSpPr/>
        <p:nvPr/>
      </p:nvGrpSpPr>
      <p:grpSpPr>
        <a:xfrm>
          <a:off x="0" y="0"/>
          <a:ext cx="0" cy="0"/>
          <a:chOff x="0" y="0"/>
          <a:chExt cx="0" cy="0"/>
        </a:xfrm>
      </p:grpSpPr>
      <p:sp>
        <p:nvSpPr>
          <p:cNvPr id="8" name="Marcador de número de diapositiva 8"/>
          <p:cNvSpPr txBox="1">
            <a:spLocks/>
          </p:cNvSpPr>
          <p:nvPr userDrawn="1"/>
        </p:nvSpPr>
        <p:spPr>
          <a:xfrm>
            <a:off x="11335587" y="6219822"/>
            <a:ext cx="285283" cy="280037"/>
          </a:xfrm>
          <a:prstGeom prst="rect">
            <a:avLst/>
          </a:prstGeom>
        </p:spPr>
        <p:txBody>
          <a:bodyPr/>
          <a:lstStyle>
            <a:defPPr>
              <a:defRPr lang="es-CO"/>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FA3BDF1-CB99-44C9-A758-BCC0C2EC51A5}" type="slidenum">
              <a:rPr lang="es-CO" smtClean="0"/>
              <a:pPr/>
              <a:t>‹#›</a:t>
            </a:fld>
            <a:endParaRPr lang="es-CO" dirty="0"/>
          </a:p>
        </p:txBody>
      </p:sp>
      <p:sp>
        <p:nvSpPr>
          <p:cNvPr id="7" name="Rectángulo 6">
            <a:extLst>
              <a:ext uri="{FF2B5EF4-FFF2-40B4-BE49-F238E27FC236}">
                <a16:creationId xmlns:a16="http://schemas.microsoft.com/office/drawing/2014/main" id="{37C6D990-3008-F142-D35D-4D84DF3A9DF2}"/>
              </a:ext>
            </a:extLst>
          </p:cNvPr>
          <p:cNvSpPr/>
          <p:nvPr userDrawn="1"/>
        </p:nvSpPr>
        <p:spPr>
          <a:xfrm>
            <a:off x="1066800" y="1276350"/>
            <a:ext cx="5029200" cy="43053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2" name="Marcador de posición de imagen 11">
            <a:extLst>
              <a:ext uri="{FF2B5EF4-FFF2-40B4-BE49-F238E27FC236}">
                <a16:creationId xmlns:a16="http://schemas.microsoft.com/office/drawing/2014/main" id="{A3E98DCC-DB60-0C0A-6C3A-C2C06827A948}"/>
              </a:ext>
            </a:extLst>
          </p:cNvPr>
          <p:cNvSpPr>
            <a:spLocks noGrp="1"/>
          </p:cNvSpPr>
          <p:nvPr>
            <p:ph type="pic" sz="quarter" idx="10"/>
          </p:nvPr>
        </p:nvSpPr>
        <p:spPr>
          <a:xfrm>
            <a:off x="6096000" y="1276350"/>
            <a:ext cx="5029200" cy="4305300"/>
          </a:xfrm>
          <a:prstGeom prst="rect">
            <a:avLst/>
          </a:prstGeom>
        </p:spPr>
        <p:txBody>
          <a:bodyPr/>
          <a:lstStyle/>
          <a:p>
            <a:r>
              <a:rPr lang="es-ES"/>
              <a:t>Haga clic en el icono para agregar una imagen</a:t>
            </a:r>
            <a:endParaRPr lang="es-CO"/>
          </a:p>
        </p:txBody>
      </p:sp>
      <p:sp>
        <p:nvSpPr>
          <p:cNvPr id="13" name="Título 6">
            <a:extLst>
              <a:ext uri="{FF2B5EF4-FFF2-40B4-BE49-F238E27FC236}">
                <a16:creationId xmlns:a16="http://schemas.microsoft.com/office/drawing/2014/main" id="{FB18DBFB-D882-C90F-65D0-710E78E88124}"/>
              </a:ext>
            </a:extLst>
          </p:cNvPr>
          <p:cNvSpPr>
            <a:spLocks noGrp="1"/>
          </p:cNvSpPr>
          <p:nvPr>
            <p:ph type="title"/>
          </p:nvPr>
        </p:nvSpPr>
        <p:spPr>
          <a:xfrm>
            <a:off x="1458118" y="1647465"/>
            <a:ext cx="4142581" cy="2100575"/>
          </a:xfrm>
          <a:prstGeom prst="rect">
            <a:avLst/>
          </a:prstGeom>
        </p:spPr>
        <p:txBody>
          <a:bodyPr wrap="square">
            <a:spAutoFit/>
          </a:bodyPr>
          <a:lstStyle>
            <a:lvl1pPr>
              <a:defRPr sz="3600" b="1">
                <a:solidFill>
                  <a:schemeClr val="accent6"/>
                </a:solidFill>
                <a:latin typeface="DaxlinePro-Medium" panose="02000503060000020004" pitchFamily="50" charset="0"/>
              </a:defRPr>
            </a:lvl1pPr>
          </a:lstStyle>
          <a:p>
            <a:r>
              <a:rPr lang="es-ES"/>
              <a:t>Haga clic para modificar el estilo de título del patrón</a:t>
            </a:r>
            <a:endParaRPr lang="es-CO" dirty="0"/>
          </a:p>
        </p:txBody>
      </p:sp>
      <p:sp>
        <p:nvSpPr>
          <p:cNvPr id="14" name="Marcador de texto 17">
            <a:extLst>
              <a:ext uri="{FF2B5EF4-FFF2-40B4-BE49-F238E27FC236}">
                <a16:creationId xmlns:a16="http://schemas.microsoft.com/office/drawing/2014/main" id="{08FC90E7-404A-DCC8-C73F-C19B62D78C2D}"/>
              </a:ext>
            </a:extLst>
          </p:cNvPr>
          <p:cNvSpPr>
            <a:spLocks noGrp="1"/>
          </p:cNvSpPr>
          <p:nvPr>
            <p:ph type="body" sz="quarter" idx="11"/>
          </p:nvPr>
        </p:nvSpPr>
        <p:spPr>
          <a:xfrm>
            <a:off x="1458119" y="2637020"/>
            <a:ext cx="4142581" cy="1678408"/>
          </a:xfrm>
          <a:prstGeom prst="rect">
            <a:avLst/>
          </a:prstGeom>
        </p:spPr>
        <p:txBody>
          <a:bodyPr>
            <a:spAutoFit/>
          </a:bodyPr>
          <a:lstStyle>
            <a:lvl1pPr marL="0" indent="0">
              <a:buFontTx/>
              <a:buNone/>
              <a:defRPr sz="1600" b="0">
                <a:solidFill>
                  <a:schemeClr val="accent6"/>
                </a:solidFill>
                <a:latin typeface="Lato" panose="020F0502020204030203" pitchFamily="34" charset="0"/>
              </a:defRPr>
            </a:lvl1pPr>
            <a:lvl2pPr marL="457200" indent="0">
              <a:buFontTx/>
              <a:buNone/>
              <a:defRPr sz="1600" b="0">
                <a:solidFill>
                  <a:schemeClr val="accent6"/>
                </a:solidFill>
                <a:latin typeface="Lato" panose="020F0502020204030203" pitchFamily="34" charset="0"/>
              </a:defRPr>
            </a:lvl2pPr>
            <a:lvl3pPr marL="914400" indent="0">
              <a:buFontTx/>
              <a:buNone/>
              <a:defRPr sz="1600" b="0">
                <a:solidFill>
                  <a:schemeClr val="accent6"/>
                </a:solidFill>
                <a:latin typeface="Lato" panose="020F0502020204030203" pitchFamily="34" charset="0"/>
              </a:defRPr>
            </a:lvl3pPr>
            <a:lvl4pPr marL="1371600" indent="0">
              <a:buFontTx/>
              <a:buNone/>
              <a:defRPr sz="1600" b="0">
                <a:solidFill>
                  <a:schemeClr val="accent6"/>
                </a:solidFill>
                <a:latin typeface="Lato" panose="020F0502020204030203" pitchFamily="34" charset="0"/>
              </a:defRPr>
            </a:lvl4pPr>
            <a:lvl5pPr marL="1828800" indent="0">
              <a:buFontTx/>
              <a:buNone/>
              <a:defRPr sz="1600" b="0">
                <a:solidFill>
                  <a:schemeClr val="accent6"/>
                </a:solidFill>
                <a:latin typeface="Lato" panose="020F0502020204030203" pitchFamily="34" charset="0"/>
              </a:defRPr>
            </a:lvl5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dirty="0"/>
          </a:p>
        </p:txBody>
      </p:sp>
    </p:spTree>
    <p:extLst>
      <p:ext uri="{BB962C8B-B14F-4D97-AF65-F5344CB8AC3E}">
        <p14:creationId xmlns:p14="http://schemas.microsoft.com/office/powerpoint/2010/main" val="3467893621"/>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Dos objetos">
    <p:spTree>
      <p:nvGrpSpPr>
        <p:cNvPr id="1" name=""/>
        <p:cNvGrpSpPr/>
        <p:nvPr/>
      </p:nvGrpSpPr>
      <p:grpSpPr>
        <a:xfrm>
          <a:off x="0" y="0"/>
          <a:ext cx="0" cy="0"/>
          <a:chOff x="0" y="0"/>
          <a:chExt cx="0" cy="0"/>
        </a:xfrm>
      </p:grpSpPr>
      <p:sp>
        <p:nvSpPr>
          <p:cNvPr id="13" name="Marcador de texto 12">
            <a:extLst>
              <a:ext uri="{FF2B5EF4-FFF2-40B4-BE49-F238E27FC236}">
                <a16:creationId xmlns:a16="http://schemas.microsoft.com/office/drawing/2014/main" id="{8BCBC425-DFF4-0249-9742-CDCF896A0B86}"/>
              </a:ext>
            </a:extLst>
          </p:cNvPr>
          <p:cNvSpPr>
            <a:spLocks noGrp="1"/>
          </p:cNvSpPr>
          <p:nvPr>
            <p:ph type="body" sz="quarter" idx="10" hasCustomPrompt="1"/>
          </p:nvPr>
        </p:nvSpPr>
        <p:spPr>
          <a:xfrm>
            <a:off x="4433888" y="1301750"/>
            <a:ext cx="3532187" cy="444500"/>
          </a:xfrm>
        </p:spPr>
        <p:txBody>
          <a:bodyPr>
            <a:noAutofit/>
          </a:bodyPr>
          <a:lstStyle>
            <a:lvl1pPr marL="0" indent="0" algn="ctr">
              <a:buNone/>
              <a:defRPr sz="3200" b="1">
                <a:solidFill>
                  <a:srgbClr val="333333"/>
                </a:solidFill>
              </a:defRPr>
            </a:lvl1pPr>
            <a:lvl2pPr marL="457200" indent="0">
              <a:buNone/>
              <a:defRPr b="1">
                <a:solidFill>
                  <a:srgbClr val="333333"/>
                </a:solidFill>
              </a:defRPr>
            </a:lvl2pPr>
            <a:lvl3pPr marL="914400" indent="0">
              <a:buNone/>
              <a:defRPr b="1">
                <a:solidFill>
                  <a:srgbClr val="333333"/>
                </a:solidFill>
              </a:defRPr>
            </a:lvl3pPr>
            <a:lvl4pPr marL="1371600" indent="0">
              <a:buNone/>
              <a:defRPr b="1">
                <a:solidFill>
                  <a:srgbClr val="333333"/>
                </a:solidFill>
              </a:defRPr>
            </a:lvl4pPr>
            <a:lvl5pPr marL="1828800" indent="0">
              <a:buNone/>
              <a:defRPr b="1">
                <a:solidFill>
                  <a:srgbClr val="333333"/>
                </a:solidFill>
              </a:defRPr>
            </a:lvl5pPr>
          </a:lstStyle>
          <a:p>
            <a:pPr lvl="0"/>
            <a:r>
              <a:rPr lang="es-MX" dirty="0"/>
              <a:t>Título de la lista</a:t>
            </a:r>
            <a:endParaRPr lang="es-CO" dirty="0"/>
          </a:p>
        </p:txBody>
      </p:sp>
      <p:sp>
        <p:nvSpPr>
          <p:cNvPr id="16" name="Marcador de texto 15">
            <a:extLst>
              <a:ext uri="{FF2B5EF4-FFF2-40B4-BE49-F238E27FC236}">
                <a16:creationId xmlns:a16="http://schemas.microsoft.com/office/drawing/2014/main" id="{D388A08D-77F4-9649-8BFD-F0AA66B07E97}"/>
              </a:ext>
            </a:extLst>
          </p:cNvPr>
          <p:cNvSpPr>
            <a:spLocks noGrp="1"/>
          </p:cNvSpPr>
          <p:nvPr>
            <p:ph type="body" sz="quarter" idx="11" hasCustomPrompt="1"/>
          </p:nvPr>
        </p:nvSpPr>
        <p:spPr>
          <a:xfrm>
            <a:off x="1037110" y="2433297"/>
            <a:ext cx="10537574" cy="536575"/>
          </a:xfrm>
        </p:spPr>
        <p:txBody>
          <a:bodyPr>
            <a:noAutofit/>
          </a:bodyPr>
          <a:lstStyle>
            <a:lvl1pPr marL="285750" indent="-285750">
              <a:lnSpc>
                <a:spcPts val="2000"/>
              </a:lnSpc>
              <a:buSzPct val="150000"/>
              <a:buFontTx/>
              <a:buBlip>
                <a:blip r:embed="rId2"/>
              </a:buBlip>
              <a:defRPr sz="1500" b="0" i="0">
                <a:latin typeface="Calibri" panose="020F0502020204030204" pitchFamily="34" charset="0"/>
                <a:cs typeface="Calibri" panose="020F0502020204030204" pitchFamily="34" charset="0"/>
              </a:defRPr>
            </a:lvl1pPr>
            <a:lvl2pPr marL="457200" indent="0">
              <a:buNone/>
              <a:defRPr sz="1500" b="0" i="0">
                <a:latin typeface="Calibri" panose="020F0502020204030204" pitchFamily="34" charset="0"/>
                <a:cs typeface="Calibri" panose="020F0502020204030204" pitchFamily="34" charset="0"/>
              </a:defRPr>
            </a:lvl2pPr>
            <a:lvl3pPr marL="914400" indent="0">
              <a:buNone/>
              <a:defRPr sz="1500" b="0" i="0">
                <a:latin typeface="Calibri" panose="020F0502020204030204" pitchFamily="34" charset="0"/>
                <a:cs typeface="Calibri" panose="020F0502020204030204" pitchFamily="34" charset="0"/>
              </a:defRPr>
            </a:lvl3pPr>
            <a:lvl4pPr marL="1371600" indent="0">
              <a:buNone/>
              <a:defRPr sz="1500" b="0" i="0">
                <a:latin typeface="Calibri" panose="020F0502020204030204" pitchFamily="34" charset="0"/>
                <a:cs typeface="Calibri" panose="020F0502020204030204" pitchFamily="34" charset="0"/>
              </a:defRPr>
            </a:lvl4pPr>
            <a:lvl5pPr marL="1828800" indent="0">
              <a:buNone/>
              <a:defRPr sz="1500" b="0" i="0">
                <a:latin typeface="Calibri" panose="020F0502020204030204" pitchFamily="34" charset="0"/>
                <a:cs typeface="Calibri" panose="020F0502020204030204" pitchFamily="34" charset="0"/>
              </a:defRPr>
            </a:lvl5pPr>
          </a:lstStyle>
          <a:p>
            <a:pPr lvl="0"/>
            <a:r>
              <a:rPr lang="es-MX" dirty="0"/>
              <a:t>Lorem ipsum dolor sit amet, consectetuer adipiscing elit, sed diam nonummy nibh euismod tincidunt ut laoreet dolore magna aliquam erat volutpat. Ut wisi enim ad minim veniam, quis nostrud exerci tation ullamcorper suscipit lobortis nisl ut aliqui</a:t>
            </a:r>
          </a:p>
        </p:txBody>
      </p:sp>
      <p:sp>
        <p:nvSpPr>
          <p:cNvPr id="4" name="Marcador de número de diapositiva 8">
            <a:extLst>
              <a:ext uri="{FF2B5EF4-FFF2-40B4-BE49-F238E27FC236}">
                <a16:creationId xmlns:a16="http://schemas.microsoft.com/office/drawing/2014/main" id="{95C514A1-325E-409B-9657-E58B2D6A1F6F}"/>
              </a:ext>
            </a:extLst>
          </p:cNvPr>
          <p:cNvSpPr txBox="1">
            <a:spLocks/>
          </p:cNvSpPr>
          <p:nvPr userDrawn="1"/>
        </p:nvSpPr>
        <p:spPr>
          <a:xfrm>
            <a:off x="11282799" y="6243211"/>
            <a:ext cx="380126" cy="215266"/>
          </a:xfrm>
          <a:prstGeom prst="rect">
            <a:avLst/>
          </a:prstGeom>
        </p:spPr>
        <p:txBody>
          <a:bodyPr/>
          <a:lstStyle>
            <a:defPPr>
              <a:defRPr lang="es-CO"/>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FA3BDF1-CB99-44C9-A758-BCC0C2EC51A5}" type="slidenum">
              <a:rPr lang="es-CO" smtClean="0"/>
              <a:pPr/>
              <a:t>‹#›</a:t>
            </a:fld>
            <a:endParaRPr lang="es-CO" dirty="0"/>
          </a:p>
        </p:txBody>
      </p:sp>
    </p:spTree>
    <p:extLst>
      <p:ext uri="{BB962C8B-B14F-4D97-AF65-F5344CB8AC3E}">
        <p14:creationId xmlns:p14="http://schemas.microsoft.com/office/powerpoint/2010/main" val="376664561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23F78BA7-4E18-1E4D-B781-4F167DB0F620}"/>
              </a:ext>
            </a:extLst>
          </p:cNvPr>
          <p:cNvSpPr>
            <a:spLocks noGrp="1"/>
          </p:cNvSpPr>
          <p:nvPr>
            <p:ph type="dt" sz="half" idx="10"/>
          </p:nvPr>
        </p:nvSpPr>
        <p:spPr/>
        <p:txBody>
          <a:bodyPr/>
          <a:lstStyle/>
          <a:p>
            <a:endParaRPr lang="es-CO" dirty="0"/>
          </a:p>
        </p:txBody>
      </p:sp>
      <p:sp>
        <p:nvSpPr>
          <p:cNvPr id="3" name="Marcador de pie de página 2">
            <a:extLst>
              <a:ext uri="{FF2B5EF4-FFF2-40B4-BE49-F238E27FC236}">
                <a16:creationId xmlns:a16="http://schemas.microsoft.com/office/drawing/2014/main" id="{3FA743FA-5116-1142-A492-1E422F4A5140}"/>
              </a:ext>
            </a:extLst>
          </p:cNvPr>
          <p:cNvSpPr>
            <a:spLocks noGrp="1"/>
          </p:cNvSpPr>
          <p:nvPr>
            <p:ph type="ftr" sz="quarter" idx="11"/>
          </p:nvPr>
        </p:nvSpPr>
        <p:spPr/>
        <p:txBody>
          <a:bodyPr/>
          <a:lstStyle/>
          <a:p>
            <a:endParaRPr lang="es-CO" dirty="0"/>
          </a:p>
        </p:txBody>
      </p:sp>
      <p:sp>
        <p:nvSpPr>
          <p:cNvPr id="4" name="Marcador de número de diapositiva 3">
            <a:extLst>
              <a:ext uri="{FF2B5EF4-FFF2-40B4-BE49-F238E27FC236}">
                <a16:creationId xmlns:a16="http://schemas.microsoft.com/office/drawing/2014/main" id="{4BB3482E-BB1E-6B4F-951F-CBDE5AD94FCD}"/>
              </a:ext>
            </a:extLst>
          </p:cNvPr>
          <p:cNvSpPr>
            <a:spLocks noGrp="1"/>
          </p:cNvSpPr>
          <p:nvPr>
            <p:ph type="sldNum" sz="quarter" idx="12"/>
          </p:nvPr>
        </p:nvSpPr>
        <p:spPr/>
        <p:txBody>
          <a:bodyPr/>
          <a:lstStyle/>
          <a:p>
            <a:fld id="{E9484477-306A-244E-BAC7-E6784D99D461}" type="slidenum">
              <a:rPr lang="es-CO" smtClean="0"/>
              <a:t>‹#›</a:t>
            </a:fld>
            <a:endParaRPr lang="es-CO" dirty="0"/>
          </a:p>
        </p:txBody>
      </p:sp>
      <p:sp>
        <p:nvSpPr>
          <p:cNvPr id="5" name="Rectángulo 4">
            <a:extLst>
              <a:ext uri="{FF2B5EF4-FFF2-40B4-BE49-F238E27FC236}">
                <a16:creationId xmlns:a16="http://schemas.microsoft.com/office/drawing/2014/main" id="{A19CE2B8-19B8-0A44-AA17-56107104F6A5}"/>
              </a:ext>
            </a:extLst>
          </p:cNvPr>
          <p:cNvSpPr/>
          <p:nvPr userDrawn="1"/>
        </p:nvSpPr>
        <p:spPr>
          <a:xfrm>
            <a:off x="0" y="1147960"/>
            <a:ext cx="6096000" cy="571004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6" name="Rectángulo 5">
            <a:extLst>
              <a:ext uri="{FF2B5EF4-FFF2-40B4-BE49-F238E27FC236}">
                <a16:creationId xmlns:a16="http://schemas.microsoft.com/office/drawing/2014/main" id="{7C05E6CB-4BDF-7949-8AA4-CBE460D50D58}"/>
              </a:ext>
            </a:extLst>
          </p:cNvPr>
          <p:cNvSpPr/>
          <p:nvPr userDrawn="1"/>
        </p:nvSpPr>
        <p:spPr>
          <a:xfrm>
            <a:off x="6096000" y="0"/>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1" name="Marcador de texto 23">
            <a:extLst>
              <a:ext uri="{FF2B5EF4-FFF2-40B4-BE49-F238E27FC236}">
                <a16:creationId xmlns:a16="http://schemas.microsoft.com/office/drawing/2014/main" id="{F39F9AAE-D3CF-4541-99F1-2CF09BC78D5F}"/>
              </a:ext>
            </a:extLst>
          </p:cNvPr>
          <p:cNvSpPr>
            <a:spLocks noGrp="1"/>
          </p:cNvSpPr>
          <p:nvPr>
            <p:ph type="body" sz="quarter" idx="17" hasCustomPrompt="1"/>
          </p:nvPr>
        </p:nvSpPr>
        <p:spPr>
          <a:xfrm>
            <a:off x="646256" y="2299168"/>
            <a:ext cx="4853999" cy="4057182"/>
          </a:xfrm>
        </p:spPr>
        <p:txBody>
          <a:bodyPr>
            <a:normAutofit/>
          </a:bodyPr>
          <a:lstStyle>
            <a:lvl1pPr marL="0" indent="0" algn="l">
              <a:lnSpc>
                <a:spcPts val="2200"/>
              </a:lnSpc>
              <a:buNone/>
              <a:defRPr sz="1300" b="0" i="0">
                <a:solidFill>
                  <a:schemeClr val="accent1">
                    <a:lumMod val="75000"/>
                    <a:lumOff val="25000"/>
                  </a:schemeClr>
                </a:solidFill>
                <a:latin typeface="Calibri" panose="020F0502020204030204" pitchFamily="34" charset="0"/>
                <a:cs typeface="Calibri" panose="020F0502020204030204" pitchFamily="34" charset="0"/>
              </a:defRPr>
            </a:lvl1pPr>
            <a:lvl2pPr marL="457200" indent="0" algn="l">
              <a:buNone/>
              <a:defRPr sz="1500" b="0" i="0">
                <a:latin typeface="Calibri" panose="020F0502020204030204" pitchFamily="34" charset="0"/>
                <a:cs typeface="Calibri" panose="020F0502020204030204" pitchFamily="34" charset="0"/>
              </a:defRPr>
            </a:lvl2pPr>
            <a:lvl3pPr marL="914400" indent="0" algn="l">
              <a:buNone/>
              <a:defRPr sz="1500" b="0" i="0">
                <a:latin typeface="Calibri" panose="020F0502020204030204" pitchFamily="34" charset="0"/>
                <a:cs typeface="Calibri" panose="020F0502020204030204" pitchFamily="34" charset="0"/>
              </a:defRPr>
            </a:lvl3pPr>
            <a:lvl4pPr marL="1371600" indent="0" algn="l">
              <a:buNone/>
              <a:defRPr sz="1500" b="0" i="0">
                <a:latin typeface="Calibri" panose="020F0502020204030204" pitchFamily="34" charset="0"/>
                <a:cs typeface="Calibri" panose="020F0502020204030204" pitchFamily="34" charset="0"/>
              </a:defRPr>
            </a:lvl4pPr>
            <a:lvl5pPr marL="1828800" indent="0" algn="l">
              <a:buNone/>
              <a:defRPr sz="1500" b="0" i="0">
                <a:latin typeface="Calibri" panose="020F0502020204030204" pitchFamily="34" charset="0"/>
                <a:cs typeface="Calibri" panose="020F0502020204030204" pitchFamily="34" charset="0"/>
              </a:defRPr>
            </a:lvl5pPr>
          </a:lstStyle>
          <a:p>
            <a:pPr lvl="0"/>
            <a:r>
              <a:rPr lang="es-MX" dirty="0"/>
              <a:t>Lorem ipsum dolor sit amet, consectetuer adipiscing elit, sed diam nonummy nibh euismod tincidunt ut laoreet dolore magna aliquam erat volutpat. Ut wisi enim ad minim veniam, quis nostrud exerci tation ullamcorper suscipit lobortis nisl ut aliquip ex ea commodo consequat. Duis autem vel eum iriure dolor in hendrerit in vulputate velit esse molestie consequat, vel illum dolore eu feugiat nulla facilisis at vero eros et accumsan et iusto odio dignissim qui blandit praesent luptatum zzril delenit augue duis dolore te feugait nulla facilisi. Lorem ipsum dolor sit amet, cons ectetuer adipiscing elit, sed diam nonummy nibh euismod tincidunt ut laoreet dolore magna Lorem ipsum. Lorem ipsum dolor sit amet, consectetuer adipiscing elit, sed diam nonummy nibh euismod tincidunt ut laoreet dolore magna aliquam erat volutpat. Ut wisi enim ad minim veniam, quis nostrud exerci tation ullamcorper </a:t>
            </a:r>
            <a:endParaRPr lang="es-CO" dirty="0"/>
          </a:p>
        </p:txBody>
      </p:sp>
      <p:sp>
        <p:nvSpPr>
          <p:cNvPr id="12" name="Marcador de texto 12">
            <a:extLst>
              <a:ext uri="{FF2B5EF4-FFF2-40B4-BE49-F238E27FC236}">
                <a16:creationId xmlns:a16="http://schemas.microsoft.com/office/drawing/2014/main" id="{2B073211-E56A-1A48-A2A4-9B8120A23C7A}"/>
              </a:ext>
            </a:extLst>
          </p:cNvPr>
          <p:cNvSpPr>
            <a:spLocks noGrp="1"/>
          </p:cNvSpPr>
          <p:nvPr>
            <p:ph type="body" sz="quarter" idx="22" hasCustomPrompt="1"/>
          </p:nvPr>
        </p:nvSpPr>
        <p:spPr>
          <a:xfrm>
            <a:off x="646257" y="1149926"/>
            <a:ext cx="3108326" cy="387350"/>
          </a:xfrm>
        </p:spPr>
        <p:txBody>
          <a:bodyPr>
            <a:noAutofit/>
          </a:bodyPr>
          <a:lstStyle>
            <a:lvl1pPr marL="0" indent="0" algn="l">
              <a:buNone/>
              <a:defRPr sz="2400" b="1">
                <a:solidFill>
                  <a:srgbClr val="333333"/>
                </a:solidFill>
              </a:defRPr>
            </a:lvl1pPr>
            <a:lvl2pPr marL="457200" indent="0">
              <a:buNone/>
              <a:defRPr b="1">
                <a:solidFill>
                  <a:srgbClr val="333333"/>
                </a:solidFill>
              </a:defRPr>
            </a:lvl2pPr>
            <a:lvl3pPr marL="914400" indent="0">
              <a:buNone/>
              <a:defRPr b="1">
                <a:solidFill>
                  <a:srgbClr val="333333"/>
                </a:solidFill>
              </a:defRPr>
            </a:lvl3pPr>
            <a:lvl4pPr marL="1371600" indent="0">
              <a:buNone/>
              <a:defRPr b="1">
                <a:solidFill>
                  <a:srgbClr val="333333"/>
                </a:solidFill>
              </a:defRPr>
            </a:lvl4pPr>
            <a:lvl5pPr marL="1828800" indent="0">
              <a:buNone/>
              <a:defRPr b="1">
                <a:solidFill>
                  <a:srgbClr val="333333"/>
                </a:solidFill>
              </a:defRPr>
            </a:lvl5pPr>
          </a:lstStyle>
          <a:p>
            <a:pPr lvl="0"/>
            <a:r>
              <a:rPr lang="es-MX" dirty="0"/>
              <a:t>Título de la diapositiva</a:t>
            </a:r>
            <a:endParaRPr lang="es-CO" dirty="0"/>
          </a:p>
        </p:txBody>
      </p:sp>
      <p:sp>
        <p:nvSpPr>
          <p:cNvPr id="13" name="Marcador de texto 20">
            <a:extLst>
              <a:ext uri="{FF2B5EF4-FFF2-40B4-BE49-F238E27FC236}">
                <a16:creationId xmlns:a16="http://schemas.microsoft.com/office/drawing/2014/main" id="{60D04AEF-4F8C-9D4D-947B-E2F57353E142}"/>
              </a:ext>
            </a:extLst>
          </p:cNvPr>
          <p:cNvSpPr>
            <a:spLocks noGrp="1"/>
          </p:cNvSpPr>
          <p:nvPr>
            <p:ph type="body" sz="quarter" idx="23" hasCustomPrompt="1"/>
          </p:nvPr>
        </p:nvSpPr>
        <p:spPr>
          <a:xfrm>
            <a:off x="646256" y="1546693"/>
            <a:ext cx="4853999" cy="387350"/>
          </a:xfrm>
        </p:spPr>
        <p:txBody>
          <a:bodyPr>
            <a:noAutofit/>
          </a:bodyPr>
          <a:lstStyle>
            <a:lvl1pPr marL="0" indent="0">
              <a:buNone/>
              <a:defRPr sz="1800" b="0">
                <a:solidFill>
                  <a:schemeClr val="accent1">
                    <a:lumMod val="75000"/>
                    <a:lumOff val="25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s-MX" dirty="0"/>
              <a:t>Subtítulo en caso de ser necesario</a:t>
            </a:r>
            <a:endParaRPr lang="es-CO" dirty="0"/>
          </a:p>
        </p:txBody>
      </p:sp>
      <p:sp>
        <p:nvSpPr>
          <p:cNvPr id="14" name="Marcador de texto 23">
            <a:extLst>
              <a:ext uri="{FF2B5EF4-FFF2-40B4-BE49-F238E27FC236}">
                <a16:creationId xmlns:a16="http://schemas.microsoft.com/office/drawing/2014/main" id="{FAF9E3FE-BE58-3146-B412-194E4B9B4834}"/>
              </a:ext>
            </a:extLst>
          </p:cNvPr>
          <p:cNvSpPr>
            <a:spLocks noGrp="1"/>
          </p:cNvSpPr>
          <p:nvPr>
            <p:ph type="body" sz="quarter" idx="24" hasCustomPrompt="1"/>
          </p:nvPr>
        </p:nvSpPr>
        <p:spPr>
          <a:xfrm>
            <a:off x="6513656" y="2297202"/>
            <a:ext cx="4853999" cy="4057182"/>
          </a:xfrm>
        </p:spPr>
        <p:txBody>
          <a:bodyPr>
            <a:normAutofit/>
          </a:bodyPr>
          <a:lstStyle>
            <a:lvl1pPr marL="0" indent="0" algn="l">
              <a:lnSpc>
                <a:spcPts val="2200"/>
              </a:lnSpc>
              <a:buNone/>
              <a:defRPr sz="1300" b="0" i="0">
                <a:solidFill>
                  <a:schemeClr val="accent1">
                    <a:lumMod val="75000"/>
                    <a:lumOff val="25000"/>
                  </a:schemeClr>
                </a:solidFill>
                <a:latin typeface="Calibri" panose="020F0502020204030204" pitchFamily="34" charset="0"/>
                <a:cs typeface="Calibri" panose="020F0502020204030204" pitchFamily="34" charset="0"/>
              </a:defRPr>
            </a:lvl1pPr>
            <a:lvl2pPr marL="457200" indent="0" algn="l">
              <a:buNone/>
              <a:defRPr sz="1500" b="0" i="0">
                <a:latin typeface="Calibri" panose="020F0502020204030204" pitchFamily="34" charset="0"/>
                <a:cs typeface="Calibri" panose="020F0502020204030204" pitchFamily="34" charset="0"/>
              </a:defRPr>
            </a:lvl2pPr>
            <a:lvl3pPr marL="914400" indent="0" algn="l">
              <a:buNone/>
              <a:defRPr sz="1500" b="0" i="0">
                <a:latin typeface="Calibri" panose="020F0502020204030204" pitchFamily="34" charset="0"/>
                <a:cs typeface="Calibri" panose="020F0502020204030204" pitchFamily="34" charset="0"/>
              </a:defRPr>
            </a:lvl3pPr>
            <a:lvl4pPr marL="1371600" indent="0" algn="l">
              <a:buNone/>
              <a:defRPr sz="1500" b="0" i="0">
                <a:latin typeface="Calibri" panose="020F0502020204030204" pitchFamily="34" charset="0"/>
                <a:cs typeface="Calibri" panose="020F0502020204030204" pitchFamily="34" charset="0"/>
              </a:defRPr>
            </a:lvl4pPr>
            <a:lvl5pPr marL="1828800" indent="0" algn="l">
              <a:buNone/>
              <a:defRPr sz="1500" b="0" i="0">
                <a:latin typeface="Calibri" panose="020F0502020204030204" pitchFamily="34" charset="0"/>
                <a:cs typeface="Calibri" panose="020F0502020204030204" pitchFamily="34" charset="0"/>
              </a:defRPr>
            </a:lvl5pPr>
          </a:lstStyle>
          <a:p>
            <a:pPr lvl="0"/>
            <a:r>
              <a:rPr lang="es-MX" dirty="0"/>
              <a:t>Lorem ipsum dolor sit amet, consectetuer adipiscing elit, sed diam nonummy nibh euismod tincidunt ut laoreet dolore magna aliquam erat volutpat. Ut wisi enim ad minim veniam, quis nostrud exerci tation ullamcorper suscipit lobortis nisl ut aliquip ex ea commodo consequat. Duis autem vel eum iriure dolor in hendrerit in vulputate velit esse molestie consequat, vel illum dolore eu feugiat nulla facilisis at vero eros et accumsan et iusto odio dignissim qui blandit praesent luptatum zzril delenit augue duis dolore te feugait nulla facilisi. Lorem ipsum dolor sit amet, cons ectetuer adipiscing elit, sed diam nonummy nibh euismod tincidunt ut laoreet dolore magna Lorem ipsum. Lorem ipsum dolor sit amet, consectetuer adipiscing elit, sed diam nonummy nibh euismod tincidunt ut laoreet dolore magna aliquam erat volutpat. Ut wisi enim ad minim veniam, quis nostrud exerci tation ullamcorper </a:t>
            </a:r>
            <a:endParaRPr lang="es-CO" dirty="0"/>
          </a:p>
        </p:txBody>
      </p:sp>
      <p:sp>
        <p:nvSpPr>
          <p:cNvPr id="15" name="Marcador de texto 12">
            <a:extLst>
              <a:ext uri="{FF2B5EF4-FFF2-40B4-BE49-F238E27FC236}">
                <a16:creationId xmlns:a16="http://schemas.microsoft.com/office/drawing/2014/main" id="{2B9E5461-F127-794B-8B71-6AF3FB1A6EF1}"/>
              </a:ext>
            </a:extLst>
          </p:cNvPr>
          <p:cNvSpPr>
            <a:spLocks noGrp="1"/>
          </p:cNvSpPr>
          <p:nvPr>
            <p:ph type="body" sz="quarter" idx="25" hasCustomPrompt="1"/>
          </p:nvPr>
        </p:nvSpPr>
        <p:spPr>
          <a:xfrm>
            <a:off x="6513657" y="1147960"/>
            <a:ext cx="3108326" cy="387350"/>
          </a:xfrm>
        </p:spPr>
        <p:txBody>
          <a:bodyPr>
            <a:noAutofit/>
          </a:bodyPr>
          <a:lstStyle>
            <a:lvl1pPr marL="0" indent="0" algn="l">
              <a:buNone/>
              <a:defRPr sz="2400" b="1">
                <a:solidFill>
                  <a:srgbClr val="333333"/>
                </a:solidFill>
              </a:defRPr>
            </a:lvl1pPr>
            <a:lvl2pPr marL="457200" indent="0">
              <a:buNone/>
              <a:defRPr b="1">
                <a:solidFill>
                  <a:srgbClr val="333333"/>
                </a:solidFill>
              </a:defRPr>
            </a:lvl2pPr>
            <a:lvl3pPr marL="914400" indent="0">
              <a:buNone/>
              <a:defRPr b="1">
                <a:solidFill>
                  <a:srgbClr val="333333"/>
                </a:solidFill>
              </a:defRPr>
            </a:lvl3pPr>
            <a:lvl4pPr marL="1371600" indent="0">
              <a:buNone/>
              <a:defRPr b="1">
                <a:solidFill>
                  <a:srgbClr val="333333"/>
                </a:solidFill>
              </a:defRPr>
            </a:lvl4pPr>
            <a:lvl5pPr marL="1828800" indent="0">
              <a:buNone/>
              <a:defRPr b="1">
                <a:solidFill>
                  <a:srgbClr val="333333"/>
                </a:solidFill>
              </a:defRPr>
            </a:lvl5pPr>
          </a:lstStyle>
          <a:p>
            <a:pPr lvl="0"/>
            <a:r>
              <a:rPr lang="es-MX" dirty="0"/>
              <a:t>Título de la diapositiva</a:t>
            </a:r>
            <a:endParaRPr lang="es-CO" dirty="0"/>
          </a:p>
        </p:txBody>
      </p:sp>
      <p:sp>
        <p:nvSpPr>
          <p:cNvPr id="16" name="Marcador de texto 20">
            <a:extLst>
              <a:ext uri="{FF2B5EF4-FFF2-40B4-BE49-F238E27FC236}">
                <a16:creationId xmlns:a16="http://schemas.microsoft.com/office/drawing/2014/main" id="{D8705240-1BD0-254A-873A-B65BB5A6CE51}"/>
              </a:ext>
            </a:extLst>
          </p:cNvPr>
          <p:cNvSpPr>
            <a:spLocks noGrp="1"/>
          </p:cNvSpPr>
          <p:nvPr>
            <p:ph type="body" sz="quarter" idx="26" hasCustomPrompt="1"/>
          </p:nvPr>
        </p:nvSpPr>
        <p:spPr>
          <a:xfrm>
            <a:off x="6513656" y="1544727"/>
            <a:ext cx="4853999" cy="387350"/>
          </a:xfrm>
        </p:spPr>
        <p:txBody>
          <a:bodyPr>
            <a:noAutofit/>
          </a:bodyPr>
          <a:lstStyle>
            <a:lvl1pPr marL="0" indent="0">
              <a:buNone/>
              <a:defRPr sz="1800" b="0">
                <a:solidFill>
                  <a:schemeClr val="accent1">
                    <a:lumMod val="75000"/>
                    <a:lumOff val="25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s-MX" dirty="0"/>
              <a:t>Subtítulo en caso de ser necesario</a:t>
            </a:r>
            <a:endParaRPr lang="es-CO" dirty="0"/>
          </a:p>
        </p:txBody>
      </p:sp>
    </p:spTree>
    <p:extLst>
      <p:ext uri="{BB962C8B-B14F-4D97-AF65-F5344CB8AC3E}">
        <p14:creationId xmlns:p14="http://schemas.microsoft.com/office/powerpoint/2010/main" val="270335375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3_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23F78BA7-4E18-1E4D-B781-4F167DB0F620}"/>
              </a:ext>
            </a:extLst>
          </p:cNvPr>
          <p:cNvSpPr>
            <a:spLocks noGrp="1"/>
          </p:cNvSpPr>
          <p:nvPr>
            <p:ph type="dt" sz="half" idx="10"/>
          </p:nvPr>
        </p:nvSpPr>
        <p:spPr/>
        <p:txBody>
          <a:bodyPr/>
          <a:lstStyle/>
          <a:p>
            <a:fld id="{50A35FE7-EECD-2145-941B-053DD6055128}" type="datetimeFigureOut">
              <a:rPr lang="es-CO" smtClean="0"/>
              <a:t>10/09/2024</a:t>
            </a:fld>
            <a:endParaRPr lang="es-CO"/>
          </a:p>
        </p:txBody>
      </p:sp>
      <p:sp>
        <p:nvSpPr>
          <p:cNvPr id="3" name="Marcador de pie de página 2">
            <a:extLst>
              <a:ext uri="{FF2B5EF4-FFF2-40B4-BE49-F238E27FC236}">
                <a16:creationId xmlns:a16="http://schemas.microsoft.com/office/drawing/2014/main" id="{3FA743FA-5116-1142-A492-1E422F4A5140}"/>
              </a:ext>
            </a:extLst>
          </p:cNvPr>
          <p:cNvSpPr>
            <a:spLocks noGrp="1"/>
          </p:cNvSpPr>
          <p:nvPr>
            <p:ph type="ftr" sz="quarter" idx="11"/>
          </p:nvPr>
        </p:nvSpPr>
        <p:spPr/>
        <p:txBody>
          <a:bodyPr/>
          <a:lstStyle/>
          <a:p>
            <a:endParaRPr lang="es-CO"/>
          </a:p>
        </p:txBody>
      </p:sp>
      <p:sp>
        <p:nvSpPr>
          <p:cNvPr id="4" name="Marcador de número de diapositiva 3">
            <a:extLst>
              <a:ext uri="{FF2B5EF4-FFF2-40B4-BE49-F238E27FC236}">
                <a16:creationId xmlns:a16="http://schemas.microsoft.com/office/drawing/2014/main" id="{4BB3482E-BB1E-6B4F-951F-CBDE5AD94FCD}"/>
              </a:ext>
            </a:extLst>
          </p:cNvPr>
          <p:cNvSpPr>
            <a:spLocks noGrp="1"/>
          </p:cNvSpPr>
          <p:nvPr>
            <p:ph type="sldNum" sz="quarter" idx="12"/>
          </p:nvPr>
        </p:nvSpPr>
        <p:spPr/>
        <p:txBody>
          <a:bodyPr/>
          <a:lstStyle/>
          <a:p>
            <a:fld id="{E9484477-306A-244E-BAC7-E6784D99D461}" type="slidenum">
              <a:rPr lang="es-CO" smtClean="0"/>
              <a:t>‹#›</a:t>
            </a:fld>
            <a:endParaRPr lang="es-CO"/>
          </a:p>
        </p:txBody>
      </p:sp>
      <p:sp>
        <p:nvSpPr>
          <p:cNvPr id="5" name="Rectángulo 4">
            <a:extLst>
              <a:ext uri="{FF2B5EF4-FFF2-40B4-BE49-F238E27FC236}">
                <a16:creationId xmlns:a16="http://schemas.microsoft.com/office/drawing/2014/main" id="{A19CE2B8-19B8-0A44-AA17-56107104F6A5}"/>
              </a:ext>
            </a:extLst>
          </p:cNvPr>
          <p:cNvSpPr/>
          <p:nvPr userDrawn="1"/>
        </p:nvSpPr>
        <p:spPr>
          <a:xfrm>
            <a:off x="0" y="0"/>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6" name="Rectángulo 5">
            <a:extLst>
              <a:ext uri="{FF2B5EF4-FFF2-40B4-BE49-F238E27FC236}">
                <a16:creationId xmlns:a16="http://schemas.microsoft.com/office/drawing/2014/main" id="{7C05E6CB-4BDF-7949-8AA4-CBE460D50D58}"/>
              </a:ext>
            </a:extLst>
          </p:cNvPr>
          <p:cNvSpPr/>
          <p:nvPr userDrawn="1"/>
        </p:nvSpPr>
        <p:spPr>
          <a:xfrm>
            <a:off x="6096000" y="0"/>
            <a:ext cx="6096000"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1" name="Marcador de texto 23">
            <a:extLst>
              <a:ext uri="{FF2B5EF4-FFF2-40B4-BE49-F238E27FC236}">
                <a16:creationId xmlns:a16="http://schemas.microsoft.com/office/drawing/2014/main" id="{F39F9AAE-D3CF-4541-99F1-2CF09BC78D5F}"/>
              </a:ext>
            </a:extLst>
          </p:cNvPr>
          <p:cNvSpPr>
            <a:spLocks noGrp="1"/>
          </p:cNvSpPr>
          <p:nvPr>
            <p:ph type="body" sz="quarter" idx="17" hasCustomPrompt="1"/>
          </p:nvPr>
        </p:nvSpPr>
        <p:spPr>
          <a:xfrm>
            <a:off x="646256" y="2299168"/>
            <a:ext cx="4853999" cy="4057182"/>
          </a:xfrm>
        </p:spPr>
        <p:txBody>
          <a:bodyPr>
            <a:normAutofit/>
          </a:bodyPr>
          <a:lstStyle>
            <a:lvl1pPr marL="0" indent="0" algn="l">
              <a:lnSpc>
                <a:spcPts val="2200"/>
              </a:lnSpc>
              <a:buNone/>
              <a:defRPr sz="1300" b="0" i="0">
                <a:solidFill>
                  <a:schemeClr val="accent1">
                    <a:lumMod val="75000"/>
                    <a:lumOff val="25000"/>
                  </a:schemeClr>
                </a:solidFill>
                <a:latin typeface="Calibri" panose="020F0502020204030204" pitchFamily="34" charset="0"/>
                <a:cs typeface="Calibri" panose="020F0502020204030204" pitchFamily="34" charset="0"/>
              </a:defRPr>
            </a:lvl1pPr>
            <a:lvl2pPr marL="457200" indent="0" algn="l">
              <a:buNone/>
              <a:defRPr sz="1500" b="0" i="0">
                <a:latin typeface="Calibri" panose="020F0502020204030204" pitchFamily="34" charset="0"/>
                <a:cs typeface="Calibri" panose="020F0502020204030204" pitchFamily="34" charset="0"/>
              </a:defRPr>
            </a:lvl2pPr>
            <a:lvl3pPr marL="914400" indent="0" algn="l">
              <a:buNone/>
              <a:defRPr sz="1500" b="0" i="0">
                <a:latin typeface="Calibri" panose="020F0502020204030204" pitchFamily="34" charset="0"/>
                <a:cs typeface="Calibri" panose="020F0502020204030204" pitchFamily="34" charset="0"/>
              </a:defRPr>
            </a:lvl3pPr>
            <a:lvl4pPr marL="1371600" indent="0" algn="l">
              <a:buNone/>
              <a:defRPr sz="1500" b="0" i="0">
                <a:latin typeface="Calibri" panose="020F0502020204030204" pitchFamily="34" charset="0"/>
                <a:cs typeface="Calibri" panose="020F0502020204030204" pitchFamily="34" charset="0"/>
              </a:defRPr>
            </a:lvl4pPr>
            <a:lvl5pPr marL="1828800" indent="0" algn="l">
              <a:buNone/>
              <a:defRPr sz="1500" b="0" i="0">
                <a:latin typeface="Calibri" panose="020F0502020204030204" pitchFamily="34" charset="0"/>
                <a:cs typeface="Calibri" panose="020F0502020204030204" pitchFamily="34" charset="0"/>
              </a:defRPr>
            </a:lvl5pPr>
          </a:lstStyle>
          <a:p>
            <a:pPr lvl="0"/>
            <a:r>
              <a:rPr lang="es-MX" dirty="0"/>
              <a:t>Lorem ipsum dolor sit amet, consectetuer adipiscing elit, sed diam nonummy nibh euismod tincidunt ut laoreet dolore magna aliquam erat volutpat. Ut wisi enim ad minim veniam, quis nostrud exerci tation ullamcorper suscipit lobortis nisl ut aliquip ex ea commodo consequat. Duis autem vel eum iriure dolor in hendrerit in vulputate velit esse molestie consequat, vel illum dolore eu feugiat nulla facilisis at vero eros et accumsan et iusto odio dignissim qui blandit praesent luptatum zzril delenit augue duis dolore te feugait nulla facilisi. Lorem ipsum dolor sit amet, cons ectetuer adipiscing elit, sed diam nonummy nibh euismod tincidunt ut laoreet dolore magna Lorem ipsum. Lorem ipsum dolor sit amet, consectetuer adipiscing elit, sed diam nonummy nibh euismod tincidunt ut laoreet dolore magna aliquam erat volutpat. Ut wisi enim ad minim veniam, quis nostrud exerci tation ullamcorper </a:t>
            </a:r>
            <a:endParaRPr lang="es-CO" dirty="0"/>
          </a:p>
        </p:txBody>
      </p:sp>
      <p:sp>
        <p:nvSpPr>
          <p:cNvPr id="12" name="Marcador de texto 12">
            <a:extLst>
              <a:ext uri="{FF2B5EF4-FFF2-40B4-BE49-F238E27FC236}">
                <a16:creationId xmlns:a16="http://schemas.microsoft.com/office/drawing/2014/main" id="{2B073211-E56A-1A48-A2A4-9B8120A23C7A}"/>
              </a:ext>
            </a:extLst>
          </p:cNvPr>
          <p:cNvSpPr>
            <a:spLocks noGrp="1"/>
          </p:cNvSpPr>
          <p:nvPr>
            <p:ph type="body" sz="quarter" idx="22" hasCustomPrompt="1"/>
          </p:nvPr>
        </p:nvSpPr>
        <p:spPr>
          <a:xfrm>
            <a:off x="646257" y="1149926"/>
            <a:ext cx="3108326" cy="387350"/>
          </a:xfrm>
        </p:spPr>
        <p:txBody>
          <a:bodyPr>
            <a:noAutofit/>
          </a:bodyPr>
          <a:lstStyle>
            <a:lvl1pPr marL="0" indent="0" algn="l">
              <a:buNone/>
              <a:defRPr sz="2400" b="1">
                <a:solidFill>
                  <a:srgbClr val="333333"/>
                </a:solidFill>
              </a:defRPr>
            </a:lvl1pPr>
            <a:lvl2pPr marL="457200" indent="0">
              <a:buNone/>
              <a:defRPr b="1">
                <a:solidFill>
                  <a:srgbClr val="333333"/>
                </a:solidFill>
              </a:defRPr>
            </a:lvl2pPr>
            <a:lvl3pPr marL="914400" indent="0">
              <a:buNone/>
              <a:defRPr b="1">
                <a:solidFill>
                  <a:srgbClr val="333333"/>
                </a:solidFill>
              </a:defRPr>
            </a:lvl3pPr>
            <a:lvl4pPr marL="1371600" indent="0">
              <a:buNone/>
              <a:defRPr b="1">
                <a:solidFill>
                  <a:srgbClr val="333333"/>
                </a:solidFill>
              </a:defRPr>
            </a:lvl4pPr>
            <a:lvl5pPr marL="1828800" indent="0">
              <a:buNone/>
              <a:defRPr b="1">
                <a:solidFill>
                  <a:srgbClr val="333333"/>
                </a:solidFill>
              </a:defRPr>
            </a:lvl5pPr>
          </a:lstStyle>
          <a:p>
            <a:pPr lvl="0"/>
            <a:r>
              <a:rPr lang="es-MX" dirty="0"/>
              <a:t>Título de la diapositiva</a:t>
            </a:r>
            <a:endParaRPr lang="es-CO" dirty="0"/>
          </a:p>
        </p:txBody>
      </p:sp>
      <p:sp>
        <p:nvSpPr>
          <p:cNvPr id="13" name="Marcador de texto 20">
            <a:extLst>
              <a:ext uri="{FF2B5EF4-FFF2-40B4-BE49-F238E27FC236}">
                <a16:creationId xmlns:a16="http://schemas.microsoft.com/office/drawing/2014/main" id="{60D04AEF-4F8C-9D4D-947B-E2F57353E142}"/>
              </a:ext>
            </a:extLst>
          </p:cNvPr>
          <p:cNvSpPr>
            <a:spLocks noGrp="1"/>
          </p:cNvSpPr>
          <p:nvPr>
            <p:ph type="body" sz="quarter" idx="23" hasCustomPrompt="1"/>
          </p:nvPr>
        </p:nvSpPr>
        <p:spPr>
          <a:xfrm>
            <a:off x="646256" y="1546693"/>
            <a:ext cx="4853999" cy="387350"/>
          </a:xfrm>
        </p:spPr>
        <p:txBody>
          <a:bodyPr>
            <a:noAutofit/>
          </a:bodyPr>
          <a:lstStyle>
            <a:lvl1pPr marL="0" indent="0">
              <a:buNone/>
              <a:defRPr sz="1800" b="0">
                <a:solidFill>
                  <a:schemeClr val="accent1">
                    <a:lumMod val="75000"/>
                    <a:lumOff val="25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s-MX" dirty="0"/>
              <a:t>Subtítulo en caso de ser necesario</a:t>
            </a:r>
            <a:endParaRPr lang="es-CO" dirty="0"/>
          </a:p>
        </p:txBody>
      </p:sp>
      <p:sp>
        <p:nvSpPr>
          <p:cNvPr id="17" name="Rectángulo 16">
            <a:extLst>
              <a:ext uri="{FF2B5EF4-FFF2-40B4-BE49-F238E27FC236}">
                <a16:creationId xmlns:a16="http://schemas.microsoft.com/office/drawing/2014/main" id="{CAA56BF1-1FA2-4129-8686-1144B507CD38}"/>
              </a:ext>
            </a:extLst>
          </p:cNvPr>
          <p:cNvSpPr/>
          <p:nvPr userDrawn="1"/>
        </p:nvSpPr>
        <p:spPr>
          <a:xfrm>
            <a:off x="6096000" y="0"/>
            <a:ext cx="6096000"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8" name="Marcador de texto 23">
            <a:extLst>
              <a:ext uri="{FF2B5EF4-FFF2-40B4-BE49-F238E27FC236}">
                <a16:creationId xmlns:a16="http://schemas.microsoft.com/office/drawing/2014/main" id="{14F111B5-BAFE-43AE-B6A7-8FE6993DF3D6}"/>
              </a:ext>
            </a:extLst>
          </p:cNvPr>
          <p:cNvSpPr>
            <a:spLocks noGrp="1"/>
          </p:cNvSpPr>
          <p:nvPr>
            <p:ph type="body" sz="quarter" idx="24" hasCustomPrompt="1"/>
          </p:nvPr>
        </p:nvSpPr>
        <p:spPr>
          <a:xfrm>
            <a:off x="6742256" y="2299168"/>
            <a:ext cx="4853999" cy="4057182"/>
          </a:xfrm>
        </p:spPr>
        <p:txBody>
          <a:bodyPr>
            <a:normAutofit/>
          </a:bodyPr>
          <a:lstStyle>
            <a:lvl1pPr marL="0" indent="0" algn="l">
              <a:lnSpc>
                <a:spcPts val="2200"/>
              </a:lnSpc>
              <a:buNone/>
              <a:defRPr sz="1300" b="0" i="0">
                <a:solidFill>
                  <a:schemeClr val="accent1">
                    <a:lumMod val="75000"/>
                    <a:lumOff val="25000"/>
                  </a:schemeClr>
                </a:solidFill>
                <a:latin typeface="Calibri" panose="020F0502020204030204" pitchFamily="34" charset="0"/>
                <a:cs typeface="Calibri" panose="020F0502020204030204" pitchFamily="34" charset="0"/>
              </a:defRPr>
            </a:lvl1pPr>
            <a:lvl2pPr marL="457200" indent="0" algn="l">
              <a:buNone/>
              <a:defRPr sz="1500" b="0" i="0">
                <a:latin typeface="Calibri" panose="020F0502020204030204" pitchFamily="34" charset="0"/>
                <a:cs typeface="Calibri" panose="020F0502020204030204" pitchFamily="34" charset="0"/>
              </a:defRPr>
            </a:lvl2pPr>
            <a:lvl3pPr marL="914400" indent="0" algn="l">
              <a:buNone/>
              <a:defRPr sz="1500" b="0" i="0">
                <a:latin typeface="Calibri" panose="020F0502020204030204" pitchFamily="34" charset="0"/>
                <a:cs typeface="Calibri" panose="020F0502020204030204" pitchFamily="34" charset="0"/>
              </a:defRPr>
            </a:lvl3pPr>
            <a:lvl4pPr marL="1371600" indent="0" algn="l">
              <a:buNone/>
              <a:defRPr sz="1500" b="0" i="0">
                <a:latin typeface="Calibri" panose="020F0502020204030204" pitchFamily="34" charset="0"/>
                <a:cs typeface="Calibri" panose="020F0502020204030204" pitchFamily="34" charset="0"/>
              </a:defRPr>
            </a:lvl4pPr>
            <a:lvl5pPr marL="1828800" indent="0" algn="l">
              <a:buNone/>
              <a:defRPr sz="1500" b="0" i="0">
                <a:latin typeface="Calibri" panose="020F0502020204030204" pitchFamily="34" charset="0"/>
                <a:cs typeface="Calibri" panose="020F0502020204030204" pitchFamily="34" charset="0"/>
              </a:defRPr>
            </a:lvl5pPr>
          </a:lstStyle>
          <a:p>
            <a:pPr lvl="0"/>
            <a:r>
              <a:rPr lang="es-MX" dirty="0"/>
              <a:t>Lorem ipsum dolor sit amet, consectetuer adipiscing elit, sed diam nonummy nibh euismod tincidunt ut laoreet dolore magna aliquam erat volutpat. Ut wisi enim ad minim veniam, quis nostrud exerci tation ullamcorper suscipit lobortis nisl ut aliquip ex ea commodo consequat. Duis autem vel eum iriure dolor in hendrerit in vulputate velit esse molestie consequat, vel illum dolore eu feugiat nulla facilisis at vero eros et accumsan et iusto odio dignissim qui blandit praesent luptatum zzril delenit augue duis dolore te feugait nulla facilisi. Lorem ipsum dolor sit amet, cons ectetuer adipiscing elit, sed diam nonummy nibh euismod tincidunt ut laoreet dolore magna Lorem ipsum. Lorem ipsum dolor sit amet, consectetuer adipiscing elit, sed diam nonummy nibh euismod tincidunt ut laoreet dolore magna aliquam erat volutpat. Ut wisi enim ad minim veniam, quis nostrud exerci tation ullamcorper </a:t>
            </a:r>
            <a:endParaRPr lang="es-CO" dirty="0"/>
          </a:p>
        </p:txBody>
      </p:sp>
      <p:sp>
        <p:nvSpPr>
          <p:cNvPr id="19" name="Marcador de texto 12">
            <a:extLst>
              <a:ext uri="{FF2B5EF4-FFF2-40B4-BE49-F238E27FC236}">
                <a16:creationId xmlns:a16="http://schemas.microsoft.com/office/drawing/2014/main" id="{5B8D744C-12BF-4D0A-A335-A3FD220AB0E4}"/>
              </a:ext>
            </a:extLst>
          </p:cNvPr>
          <p:cNvSpPr>
            <a:spLocks noGrp="1"/>
          </p:cNvSpPr>
          <p:nvPr>
            <p:ph type="body" sz="quarter" idx="25" hasCustomPrompt="1"/>
          </p:nvPr>
        </p:nvSpPr>
        <p:spPr>
          <a:xfrm>
            <a:off x="6742257" y="1149926"/>
            <a:ext cx="3108326" cy="387350"/>
          </a:xfrm>
        </p:spPr>
        <p:txBody>
          <a:bodyPr>
            <a:noAutofit/>
          </a:bodyPr>
          <a:lstStyle>
            <a:lvl1pPr marL="0" indent="0" algn="l">
              <a:buNone/>
              <a:defRPr sz="2400" b="1">
                <a:solidFill>
                  <a:srgbClr val="333333"/>
                </a:solidFill>
              </a:defRPr>
            </a:lvl1pPr>
            <a:lvl2pPr marL="457200" indent="0">
              <a:buNone/>
              <a:defRPr b="1">
                <a:solidFill>
                  <a:srgbClr val="333333"/>
                </a:solidFill>
              </a:defRPr>
            </a:lvl2pPr>
            <a:lvl3pPr marL="914400" indent="0">
              <a:buNone/>
              <a:defRPr b="1">
                <a:solidFill>
                  <a:srgbClr val="333333"/>
                </a:solidFill>
              </a:defRPr>
            </a:lvl3pPr>
            <a:lvl4pPr marL="1371600" indent="0">
              <a:buNone/>
              <a:defRPr b="1">
                <a:solidFill>
                  <a:srgbClr val="333333"/>
                </a:solidFill>
              </a:defRPr>
            </a:lvl4pPr>
            <a:lvl5pPr marL="1828800" indent="0">
              <a:buNone/>
              <a:defRPr b="1">
                <a:solidFill>
                  <a:srgbClr val="333333"/>
                </a:solidFill>
              </a:defRPr>
            </a:lvl5pPr>
          </a:lstStyle>
          <a:p>
            <a:pPr lvl="0"/>
            <a:r>
              <a:rPr lang="es-MX" dirty="0"/>
              <a:t>Título de la diapositiva</a:t>
            </a:r>
            <a:endParaRPr lang="es-CO" dirty="0"/>
          </a:p>
        </p:txBody>
      </p:sp>
      <p:sp>
        <p:nvSpPr>
          <p:cNvPr id="20" name="Marcador de texto 20">
            <a:extLst>
              <a:ext uri="{FF2B5EF4-FFF2-40B4-BE49-F238E27FC236}">
                <a16:creationId xmlns:a16="http://schemas.microsoft.com/office/drawing/2014/main" id="{5E319C95-DA38-4AF8-92A5-974E8E720355}"/>
              </a:ext>
            </a:extLst>
          </p:cNvPr>
          <p:cNvSpPr>
            <a:spLocks noGrp="1"/>
          </p:cNvSpPr>
          <p:nvPr>
            <p:ph type="body" sz="quarter" idx="26" hasCustomPrompt="1"/>
          </p:nvPr>
        </p:nvSpPr>
        <p:spPr>
          <a:xfrm>
            <a:off x="6742256" y="1546693"/>
            <a:ext cx="4853999" cy="387350"/>
          </a:xfrm>
        </p:spPr>
        <p:txBody>
          <a:bodyPr>
            <a:noAutofit/>
          </a:bodyPr>
          <a:lstStyle>
            <a:lvl1pPr marL="0" indent="0">
              <a:buNone/>
              <a:defRPr sz="1800" b="0">
                <a:solidFill>
                  <a:schemeClr val="accent1">
                    <a:lumMod val="75000"/>
                    <a:lumOff val="25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s-MX" dirty="0"/>
              <a:t>Subtítulo en caso de ser necesario</a:t>
            </a:r>
            <a:endParaRPr lang="es-CO" dirty="0"/>
          </a:p>
        </p:txBody>
      </p:sp>
    </p:spTree>
    <p:extLst>
      <p:ext uri="{BB962C8B-B14F-4D97-AF65-F5344CB8AC3E}">
        <p14:creationId xmlns:p14="http://schemas.microsoft.com/office/powerpoint/2010/main" val="116849067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_Diseño personalizado">
    <p:spTree>
      <p:nvGrpSpPr>
        <p:cNvPr id="1" name=""/>
        <p:cNvGrpSpPr/>
        <p:nvPr/>
      </p:nvGrpSpPr>
      <p:grpSpPr>
        <a:xfrm>
          <a:off x="0" y="0"/>
          <a:ext cx="0" cy="0"/>
          <a:chOff x="0" y="0"/>
          <a:chExt cx="0" cy="0"/>
        </a:xfrm>
      </p:grpSpPr>
      <p:sp>
        <p:nvSpPr>
          <p:cNvPr id="3" name="Rectángulo 2">
            <a:extLst>
              <a:ext uri="{FF2B5EF4-FFF2-40B4-BE49-F238E27FC236}">
                <a16:creationId xmlns:a16="http://schemas.microsoft.com/office/drawing/2014/main" id="{2D8DCB06-0811-8C1C-6385-E6C157663269}"/>
              </a:ext>
            </a:extLst>
          </p:cNvPr>
          <p:cNvSpPr/>
          <p:nvPr userDrawn="1"/>
        </p:nvSpPr>
        <p:spPr>
          <a:xfrm>
            <a:off x="0" y="0"/>
            <a:ext cx="12192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 name="Marcador de número de diapositiva 8">
            <a:extLst>
              <a:ext uri="{FF2B5EF4-FFF2-40B4-BE49-F238E27FC236}">
                <a16:creationId xmlns:a16="http://schemas.microsoft.com/office/drawing/2014/main" id="{CACB15AE-240B-158E-F650-957D213B5932}"/>
              </a:ext>
            </a:extLst>
          </p:cNvPr>
          <p:cNvSpPr txBox="1">
            <a:spLocks/>
          </p:cNvSpPr>
          <p:nvPr userDrawn="1"/>
        </p:nvSpPr>
        <p:spPr>
          <a:xfrm>
            <a:off x="11366538" y="6069498"/>
            <a:ext cx="380126" cy="215266"/>
          </a:xfrm>
          <a:prstGeom prst="rect">
            <a:avLst/>
          </a:prstGeom>
        </p:spPr>
        <p:txBody>
          <a:bodyPr/>
          <a:lstStyle>
            <a:defPPr>
              <a:defRPr lang="es-CO"/>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FA3BDF1-CB99-44C9-A758-BCC0C2EC51A5}" type="slidenum">
              <a:rPr lang="es-CO" smtClean="0"/>
              <a:pPr/>
              <a:t>‹#›</a:t>
            </a:fld>
            <a:endParaRPr lang="es-CO" dirty="0"/>
          </a:p>
        </p:txBody>
      </p:sp>
      <p:sp>
        <p:nvSpPr>
          <p:cNvPr id="5" name="Título 2">
            <a:extLst>
              <a:ext uri="{FF2B5EF4-FFF2-40B4-BE49-F238E27FC236}">
                <a16:creationId xmlns:a16="http://schemas.microsoft.com/office/drawing/2014/main" id="{29558359-56BD-3E47-8F06-0F8CF36667C6}"/>
              </a:ext>
            </a:extLst>
          </p:cNvPr>
          <p:cNvSpPr>
            <a:spLocks noGrp="1"/>
          </p:cNvSpPr>
          <p:nvPr>
            <p:ph type="title"/>
          </p:nvPr>
        </p:nvSpPr>
        <p:spPr>
          <a:xfrm>
            <a:off x="3467100" y="2488819"/>
            <a:ext cx="5257800" cy="1769715"/>
          </a:xfrm>
          <a:prstGeom prst="rect">
            <a:avLst/>
          </a:prstGeom>
        </p:spPr>
        <p:txBody>
          <a:bodyPr>
            <a:spAutoFit/>
          </a:bodyPr>
          <a:lstStyle>
            <a:lvl1pPr algn="ctr">
              <a:defRPr sz="4000" b="1">
                <a:solidFill>
                  <a:schemeClr val="bg2"/>
                </a:solidFill>
                <a:latin typeface="DaxlinePro-Medium" panose="02000503060000020004" pitchFamily="50" charset="0"/>
              </a:defRPr>
            </a:lvl1pPr>
          </a:lstStyle>
          <a:p>
            <a:r>
              <a:rPr lang="es-ES"/>
              <a:t>Haga clic para modificar el estilo de título del patrón</a:t>
            </a:r>
            <a:endParaRPr lang="es-CO" dirty="0"/>
          </a:p>
        </p:txBody>
      </p:sp>
      <p:sp>
        <p:nvSpPr>
          <p:cNvPr id="6" name="CuadroTexto 5">
            <a:extLst>
              <a:ext uri="{FF2B5EF4-FFF2-40B4-BE49-F238E27FC236}">
                <a16:creationId xmlns:a16="http://schemas.microsoft.com/office/drawing/2014/main" id="{5487F84A-9D36-8DEC-9C0D-29F780BE1131}"/>
              </a:ext>
            </a:extLst>
          </p:cNvPr>
          <p:cNvSpPr txBox="1"/>
          <p:nvPr userDrawn="1"/>
        </p:nvSpPr>
        <p:spPr>
          <a:xfrm>
            <a:off x="6327885" y="5984682"/>
            <a:ext cx="5582664" cy="600164"/>
          </a:xfrm>
          <a:prstGeom prst="rect">
            <a:avLst/>
          </a:prstGeom>
          <a:noFill/>
        </p:spPr>
        <p:txBody>
          <a:bodyPr wrap="square" rtlCol="0">
            <a:spAutoFit/>
          </a:bodyPr>
          <a:lstStyle/>
          <a:p>
            <a:pPr algn="r"/>
            <a:r>
              <a:rPr lang="es-CO" sz="1100" dirty="0">
                <a:solidFill>
                  <a:schemeClr val="accent2"/>
                </a:solidFill>
                <a:latin typeface="Lato Light" panose="020F0302020204030203" pitchFamily="34" charset="0"/>
              </a:rPr>
              <a:t>Universidad de los Andes | Vigilada Mineducación</a:t>
            </a:r>
          </a:p>
          <a:p>
            <a:pPr algn="r"/>
            <a:r>
              <a:rPr lang="es-CO" sz="1100" dirty="0">
                <a:solidFill>
                  <a:schemeClr val="accent2"/>
                </a:solidFill>
                <a:latin typeface="Lato Light" panose="020F0302020204030203" pitchFamily="34" charset="0"/>
              </a:rPr>
              <a:t>Reconocimiento como Universidad: Decreto 1297 del 30 de mayo de 1964.</a:t>
            </a:r>
          </a:p>
          <a:p>
            <a:pPr algn="r"/>
            <a:r>
              <a:rPr lang="es-CO" sz="1100" dirty="0">
                <a:solidFill>
                  <a:schemeClr val="accent2"/>
                </a:solidFill>
                <a:latin typeface="Lato Light" panose="020F0302020204030203" pitchFamily="34" charset="0"/>
              </a:rPr>
              <a:t>Reconocimiento personería jurídica: Resolución 28 del 23 de febrero de 1949 Minjusticia</a:t>
            </a:r>
            <a:r>
              <a:rPr lang="es-CO" sz="1100" dirty="0">
                <a:solidFill>
                  <a:schemeClr val="bg1"/>
                </a:solidFill>
              </a:rPr>
              <a:t>.</a:t>
            </a:r>
          </a:p>
        </p:txBody>
      </p:sp>
      <p:pic>
        <p:nvPicPr>
          <p:cNvPr id="7" name="Imagen 6" descr="Imagen que contiene Interfaz de usuario gráfica&#10;&#10;Descripción generada automáticamente">
            <a:extLst>
              <a:ext uri="{FF2B5EF4-FFF2-40B4-BE49-F238E27FC236}">
                <a16:creationId xmlns:a16="http://schemas.microsoft.com/office/drawing/2014/main" id="{ECAA665D-A7E6-DD1B-BDD7-15175D2F49A3}"/>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9862" t="31121" r="9703" b="30665"/>
          <a:stretch/>
        </p:blipFill>
        <p:spPr>
          <a:xfrm>
            <a:off x="9304827" y="5426926"/>
            <a:ext cx="2524500" cy="600164"/>
          </a:xfrm>
          <a:prstGeom prst="rect">
            <a:avLst/>
          </a:prstGeom>
        </p:spPr>
      </p:pic>
    </p:spTree>
    <p:extLst>
      <p:ext uri="{BB962C8B-B14F-4D97-AF65-F5344CB8AC3E}">
        <p14:creationId xmlns:p14="http://schemas.microsoft.com/office/powerpoint/2010/main" val="35214147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exto &amp; Imagen Bloque Negro Izquierda">
    <p:spTree>
      <p:nvGrpSpPr>
        <p:cNvPr id="1" name=""/>
        <p:cNvGrpSpPr/>
        <p:nvPr/>
      </p:nvGrpSpPr>
      <p:grpSpPr>
        <a:xfrm>
          <a:off x="0" y="0"/>
          <a:ext cx="0" cy="0"/>
          <a:chOff x="0" y="0"/>
          <a:chExt cx="0" cy="0"/>
        </a:xfrm>
      </p:grpSpPr>
      <p:sp>
        <p:nvSpPr>
          <p:cNvPr id="9" name="Rectángulo 8">
            <a:extLst>
              <a:ext uri="{FF2B5EF4-FFF2-40B4-BE49-F238E27FC236}">
                <a16:creationId xmlns:a16="http://schemas.microsoft.com/office/drawing/2014/main" id="{485F6402-5FE4-C225-5899-FA231716CCE1}"/>
              </a:ext>
            </a:extLst>
          </p:cNvPr>
          <p:cNvSpPr/>
          <p:nvPr userDrawn="1"/>
        </p:nvSpPr>
        <p:spPr>
          <a:xfrm>
            <a:off x="1066800" y="1276350"/>
            <a:ext cx="5029200" cy="43053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1" name="Marcador de posición de imagen 11">
            <a:extLst>
              <a:ext uri="{FF2B5EF4-FFF2-40B4-BE49-F238E27FC236}">
                <a16:creationId xmlns:a16="http://schemas.microsoft.com/office/drawing/2014/main" id="{C65B470E-0170-CFE7-3788-B1675D355590}"/>
              </a:ext>
            </a:extLst>
          </p:cNvPr>
          <p:cNvSpPr>
            <a:spLocks noGrp="1"/>
          </p:cNvSpPr>
          <p:nvPr>
            <p:ph type="pic" sz="quarter" idx="10"/>
          </p:nvPr>
        </p:nvSpPr>
        <p:spPr>
          <a:xfrm>
            <a:off x="6096000" y="1276350"/>
            <a:ext cx="5029200" cy="4305300"/>
          </a:xfrm>
          <a:prstGeom prst="rect">
            <a:avLst/>
          </a:prstGeom>
        </p:spPr>
        <p:txBody>
          <a:bodyPr/>
          <a:lstStyle/>
          <a:p>
            <a:r>
              <a:rPr lang="es-ES"/>
              <a:t>Haga clic en el icono para agregar una imagen</a:t>
            </a:r>
            <a:endParaRPr lang="es-CO"/>
          </a:p>
        </p:txBody>
      </p:sp>
      <p:sp>
        <p:nvSpPr>
          <p:cNvPr id="13" name="Título 6">
            <a:extLst>
              <a:ext uri="{FF2B5EF4-FFF2-40B4-BE49-F238E27FC236}">
                <a16:creationId xmlns:a16="http://schemas.microsoft.com/office/drawing/2014/main" id="{4E81716C-1AE8-8760-9D54-1C387038D219}"/>
              </a:ext>
            </a:extLst>
          </p:cNvPr>
          <p:cNvSpPr>
            <a:spLocks noGrp="1"/>
          </p:cNvSpPr>
          <p:nvPr>
            <p:ph type="title"/>
          </p:nvPr>
        </p:nvSpPr>
        <p:spPr>
          <a:xfrm>
            <a:off x="1458118" y="1647465"/>
            <a:ext cx="4142581" cy="2100575"/>
          </a:xfrm>
          <a:prstGeom prst="rect">
            <a:avLst/>
          </a:prstGeom>
        </p:spPr>
        <p:txBody>
          <a:bodyPr wrap="square">
            <a:spAutoFit/>
          </a:bodyPr>
          <a:lstStyle>
            <a:lvl1pPr>
              <a:defRPr sz="3600" b="1">
                <a:solidFill>
                  <a:schemeClr val="accent1"/>
                </a:solidFill>
                <a:latin typeface="DaxlinePro-Medium" panose="02000503060000020004" pitchFamily="50" charset="0"/>
              </a:defRPr>
            </a:lvl1pPr>
          </a:lstStyle>
          <a:p>
            <a:r>
              <a:rPr lang="es-ES"/>
              <a:t>Haga clic para modificar el estilo de título del patrón</a:t>
            </a:r>
            <a:endParaRPr lang="es-CO" dirty="0"/>
          </a:p>
        </p:txBody>
      </p:sp>
      <p:sp>
        <p:nvSpPr>
          <p:cNvPr id="14" name="Marcador de texto 17">
            <a:extLst>
              <a:ext uri="{FF2B5EF4-FFF2-40B4-BE49-F238E27FC236}">
                <a16:creationId xmlns:a16="http://schemas.microsoft.com/office/drawing/2014/main" id="{AAB7EDDC-DFBF-78D3-FA47-6292D145370B}"/>
              </a:ext>
            </a:extLst>
          </p:cNvPr>
          <p:cNvSpPr>
            <a:spLocks noGrp="1"/>
          </p:cNvSpPr>
          <p:nvPr>
            <p:ph type="body" sz="quarter" idx="11"/>
          </p:nvPr>
        </p:nvSpPr>
        <p:spPr>
          <a:xfrm>
            <a:off x="1458119" y="2637020"/>
            <a:ext cx="4142581" cy="1678408"/>
          </a:xfrm>
          <a:prstGeom prst="rect">
            <a:avLst/>
          </a:prstGeom>
        </p:spPr>
        <p:txBody>
          <a:bodyPr>
            <a:spAutoFit/>
          </a:bodyPr>
          <a:lstStyle>
            <a:lvl1pPr marL="0" indent="0">
              <a:buFontTx/>
              <a:buNone/>
              <a:defRPr sz="1600" b="0">
                <a:solidFill>
                  <a:schemeClr val="accent1"/>
                </a:solidFill>
                <a:latin typeface="Lato" panose="020F0502020204030203" pitchFamily="34" charset="0"/>
              </a:defRPr>
            </a:lvl1pPr>
            <a:lvl2pPr marL="457200" indent="0">
              <a:buFontTx/>
              <a:buNone/>
              <a:defRPr sz="1600" b="0">
                <a:solidFill>
                  <a:schemeClr val="accent1"/>
                </a:solidFill>
                <a:latin typeface="Lato" panose="020F0502020204030203" pitchFamily="34" charset="0"/>
              </a:defRPr>
            </a:lvl2pPr>
            <a:lvl3pPr marL="914400" indent="0">
              <a:buFontTx/>
              <a:buNone/>
              <a:defRPr sz="1600" b="0">
                <a:solidFill>
                  <a:schemeClr val="accent1"/>
                </a:solidFill>
                <a:latin typeface="Lato" panose="020F0502020204030203" pitchFamily="34" charset="0"/>
              </a:defRPr>
            </a:lvl3pPr>
            <a:lvl4pPr marL="1371600" indent="0">
              <a:buFontTx/>
              <a:buNone/>
              <a:defRPr sz="1600" b="0">
                <a:solidFill>
                  <a:schemeClr val="accent1"/>
                </a:solidFill>
                <a:latin typeface="Lato" panose="020F0502020204030203" pitchFamily="34" charset="0"/>
              </a:defRPr>
            </a:lvl4pPr>
            <a:lvl5pPr marL="1828800" indent="0">
              <a:buFontTx/>
              <a:buNone/>
              <a:defRPr sz="1600" b="0">
                <a:solidFill>
                  <a:schemeClr val="accent1"/>
                </a:solidFill>
                <a:latin typeface="Lato" panose="020F0502020204030203" pitchFamily="34" charset="0"/>
              </a:defRPr>
            </a:lvl5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dirty="0"/>
          </a:p>
        </p:txBody>
      </p:sp>
      <p:sp>
        <p:nvSpPr>
          <p:cNvPr id="16" name="Marcador de número de diapositiva 8">
            <a:extLst>
              <a:ext uri="{FF2B5EF4-FFF2-40B4-BE49-F238E27FC236}">
                <a16:creationId xmlns:a16="http://schemas.microsoft.com/office/drawing/2014/main" id="{A0C58490-A2EE-C183-7514-BED018342FD0}"/>
              </a:ext>
            </a:extLst>
          </p:cNvPr>
          <p:cNvSpPr txBox="1">
            <a:spLocks/>
          </p:cNvSpPr>
          <p:nvPr userDrawn="1"/>
        </p:nvSpPr>
        <p:spPr>
          <a:xfrm>
            <a:off x="11335587" y="6219822"/>
            <a:ext cx="285283" cy="280037"/>
          </a:xfrm>
          <a:prstGeom prst="rect">
            <a:avLst/>
          </a:prstGeom>
        </p:spPr>
        <p:txBody>
          <a:bodyPr/>
          <a:lstStyle>
            <a:defPPr>
              <a:defRPr lang="es-CO"/>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FA3BDF1-CB99-44C9-A758-BCC0C2EC51A5}" type="slidenum">
              <a:rPr lang="es-CO" smtClean="0"/>
              <a:pPr/>
              <a:t>‹#›</a:t>
            </a:fld>
            <a:endParaRPr lang="es-CO" dirty="0"/>
          </a:p>
        </p:txBody>
      </p:sp>
    </p:spTree>
    <p:extLst>
      <p:ext uri="{BB962C8B-B14F-4D97-AF65-F5344CB8AC3E}">
        <p14:creationId xmlns:p14="http://schemas.microsoft.com/office/powerpoint/2010/main" val="161257541"/>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xto &amp; Imagen Bloque Amarillo Izquierda">
    <p:spTree>
      <p:nvGrpSpPr>
        <p:cNvPr id="1" name=""/>
        <p:cNvGrpSpPr/>
        <p:nvPr/>
      </p:nvGrpSpPr>
      <p:grpSpPr>
        <a:xfrm>
          <a:off x="0" y="0"/>
          <a:ext cx="0" cy="0"/>
          <a:chOff x="0" y="0"/>
          <a:chExt cx="0" cy="0"/>
        </a:xfrm>
      </p:grpSpPr>
      <p:sp>
        <p:nvSpPr>
          <p:cNvPr id="13" name="Rectángulo 12">
            <a:extLst>
              <a:ext uri="{FF2B5EF4-FFF2-40B4-BE49-F238E27FC236}">
                <a16:creationId xmlns:a16="http://schemas.microsoft.com/office/drawing/2014/main" id="{26E59B23-C13A-41EA-4A6B-198AFF6CC354}"/>
              </a:ext>
            </a:extLst>
          </p:cNvPr>
          <p:cNvSpPr/>
          <p:nvPr userDrawn="1"/>
        </p:nvSpPr>
        <p:spPr>
          <a:xfrm>
            <a:off x="1066800" y="1276350"/>
            <a:ext cx="5029200" cy="43053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 name="Marcador de posición de imagen 11">
            <a:extLst>
              <a:ext uri="{FF2B5EF4-FFF2-40B4-BE49-F238E27FC236}">
                <a16:creationId xmlns:a16="http://schemas.microsoft.com/office/drawing/2014/main" id="{C1B1F6C5-9E27-3B95-DBA5-66302ED34000}"/>
              </a:ext>
            </a:extLst>
          </p:cNvPr>
          <p:cNvSpPr>
            <a:spLocks noGrp="1"/>
          </p:cNvSpPr>
          <p:nvPr>
            <p:ph type="pic" sz="quarter" idx="10"/>
          </p:nvPr>
        </p:nvSpPr>
        <p:spPr>
          <a:xfrm>
            <a:off x="6096000" y="1276350"/>
            <a:ext cx="5029200" cy="4305300"/>
          </a:xfrm>
          <a:prstGeom prst="rect">
            <a:avLst/>
          </a:prstGeom>
        </p:spPr>
        <p:txBody>
          <a:bodyPr/>
          <a:lstStyle/>
          <a:p>
            <a:r>
              <a:rPr lang="es-ES"/>
              <a:t>Haga clic en el icono para agregar una imagen</a:t>
            </a:r>
            <a:endParaRPr lang="es-CO"/>
          </a:p>
        </p:txBody>
      </p:sp>
      <p:sp>
        <p:nvSpPr>
          <p:cNvPr id="15" name="Título 6">
            <a:extLst>
              <a:ext uri="{FF2B5EF4-FFF2-40B4-BE49-F238E27FC236}">
                <a16:creationId xmlns:a16="http://schemas.microsoft.com/office/drawing/2014/main" id="{D47ECF41-FEB2-4047-BCF8-BEB94EB1A578}"/>
              </a:ext>
            </a:extLst>
          </p:cNvPr>
          <p:cNvSpPr>
            <a:spLocks noGrp="1"/>
          </p:cNvSpPr>
          <p:nvPr>
            <p:ph type="title"/>
          </p:nvPr>
        </p:nvSpPr>
        <p:spPr>
          <a:xfrm>
            <a:off x="1458118" y="1647465"/>
            <a:ext cx="4142581" cy="2100575"/>
          </a:xfrm>
          <a:prstGeom prst="rect">
            <a:avLst/>
          </a:prstGeom>
        </p:spPr>
        <p:txBody>
          <a:bodyPr wrap="square">
            <a:spAutoFit/>
          </a:bodyPr>
          <a:lstStyle>
            <a:lvl1pPr>
              <a:defRPr sz="3600" b="1">
                <a:solidFill>
                  <a:schemeClr val="accent6"/>
                </a:solidFill>
                <a:latin typeface="DaxlinePro-Medium" panose="02000503060000020004" pitchFamily="50" charset="0"/>
              </a:defRPr>
            </a:lvl1pPr>
          </a:lstStyle>
          <a:p>
            <a:r>
              <a:rPr lang="es-ES"/>
              <a:t>Haga clic para modificar el estilo de título del patrón</a:t>
            </a:r>
            <a:endParaRPr lang="es-CO" dirty="0"/>
          </a:p>
        </p:txBody>
      </p:sp>
      <p:sp>
        <p:nvSpPr>
          <p:cNvPr id="16" name="Marcador de texto 17">
            <a:extLst>
              <a:ext uri="{FF2B5EF4-FFF2-40B4-BE49-F238E27FC236}">
                <a16:creationId xmlns:a16="http://schemas.microsoft.com/office/drawing/2014/main" id="{7787EA18-2A48-B079-E3F7-E7919D4F03DC}"/>
              </a:ext>
            </a:extLst>
          </p:cNvPr>
          <p:cNvSpPr>
            <a:spLocks noGrp="1"/>
          </p:cNvSpPr>
          <p:nvPr>
            <p:ph type="body" sz="quarter" idx="11"/>
          </p:nvPr>
        </p:nvSpPr>
        <p:spPr>
          <a:xfrm>
            <a:off x="1458119" y="2637020"/>
            <a:ext cx="4142581" cy="1678408"/>
          </a:xfrm>
          <a:prstGeom prst="rect">
            <a:avLst/>
          </a:prstGeom>
        </p:spPr>
        <p:txBody>
          <a:bodyPr>
            <a:spAutoFit/>
          </a:bodyPr>
          <a:lstStyle>
            <a:lvl1pPr marL="0" indent="0">
              <a:buFontTx/>
              <a:buNone/>
              <a:defRPr sz="1600" b="0">
                <a:solidFill>
                  <a:schemeClr val="accent6"/>
                </a:solidFill>
                <a:latin typeface="Lato" panose="020F0502020204030203" pitchFamily="34" charset="0"/>
              </a:defRPr>
            </a:lvl1pPr>
            <a:lvl2pPr marL="457200" indent="0">
              <a:buFontTx/>
              <a:buNone/>
              <a:defRPr sz="1600" b="0">
                <a:solidFill>
                  <a:schemeClr val="accent6"/>
                </a:solidFill>
                <a:latin typeface="Lato" panose="020F0502020204030203" pitchFamily="34" charset="0"/>
              </a:defRPr>
            </a:lvl2pPr>
            <a:lvl3pPr marL="914400" indent="0">
              <a:buFontTx/>
              <a:buNone/>
              <a:defRPr sz="1600" b="0">
                <a:solidFill>
                  <a:schemeClr val="accent6"/>
                </a:solidFill>
                <a:latin typeface="Lato" panose="020F0502020204030203" pitchFamily="34" charset="0"/>
              </a:defRPr>
            </a:lvl3pPr>
            <a:lvl4pPr marL="1371600" indent="0">
              <a:buFontTx/>
              <a:buNone/>
              <a:defRPr sz="1600" b="0">
                <a:solidFill>
                  <a:schemeClr val="accent6"/>
                </a:solidFill>
                <a:latin typeface="Lato" panose="020F0502020204030203" pitchFamily="34" charset="0"/>
              </a:defRPr>
            </a:lvl4pPr>
            <a:lvl5pPr marL="1828800" indent="0">
              <a:buFontTx/>
              <a:buNone/>
              <a:defRPr sz="1600" b="0">
                <a:solidFill>
                  <a:schemeClr val="accent6"/>
                </a:solidFill>
                <a:latin typeface="Lato" panose="020F0502020204030203" pitchFamily="34" charset="0"/>
              </a:defRPr>
            </a:lvl5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dirty="0"/>
          </a:p>
        </p:txBody>
      </p:sp>
      <p:sp>
        <p:nvSpPr>
          <p:cNvPr id="17" name="Marcador de número de diapositiva 8">
            <a:extLst>
              <a:ext uri="{FF2B5EF4-FFF2-40B4-BE49-F238E27FC236}">
                <a16:creationId xmlns:a16="http://schemas.microsoft.com/office/drawing/2014/main" id="{94841BDB-4CAE-35B9-6536-B4CBF5DAF917}"/>
              </a:ext>
            </a:extLst>
          </p:cNvPr>
          <p:cNvSpPr txBox="1">
            <a:spLocks/>
          </p:cNvSpPr>
          <p:nvPr userDrawn="1"/>
        </p:nvSpPr>
        <p:spPr>
          <a:xfrm>
            <a:off x="11335587" y="6219822"/>
            <a:ext cx="285283" cy="280037"/>
          </a:xfrm>
          <a:prstGeom prst="rect">
            <a:avLst/>
          </a:prstGeom>
        </p:spPr>
        <p:txBody>
          <a:bodyPr/>
          <a:lstStyle>
            <a:defPPr>
              <a:defRPr lang="es-CO"/>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FA3BDF1-CB99-44C9-A758-BCC0C2EC51A5}" type="slidenum">
              <a:rPr lang="es-CO" smtClean="0"/>
              <a:pPr/>
              <a:t>‹#›</a:t>
            </a:fld>
            <a:endParaRPr lang="es-CO" dirty="0"/>
          </a:p>
        </p:txBody>
      </p:sp>
    </p:spTree>
    <p:extLst>
      <p:ext uri="{BB962C8B-B14F-4D97-AF65-F5344CB8AC3E}">
        <p14:creationId xmlns:p14="http://schemas.microsoft.com/office/powerpoint/2010/main" val="10503988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o &amp; Imagen Bloque Azul Izquierda">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741C9DE2-25C5-85C4-136F-06483970BEB7}"/>
              </a:ext>
            </a:extLst>
          </p:cNvPr>
          <p:cNvSpPr/>
          <p:nvPr userDrawn="1"/>
        </p:nvSpPr>
        <p:spPr>
          <a:xfrm>
            <a:off x="6096000" y="1276350"/>
            <a:ext cx="5029200" cy="43053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9" name="Título 6">
            <a:extLst>
              <a:ext uri="{FF2B5EF4-FFF2-40B4-BE49-F238E27FC236}">
                <a16:creationId xmlns:a16="http://schemas.microsoft.com/office/drawing/2014/main" id="{7305F379-2564-4119-496D-82DEB99B338E}"/>
              </a:ext>
            </a:extLst>
          </p:cNvPr>
          <p:cNvSpPr>
            <a:spLocks noGrp="1"/>
          </p:cNvSpPr>
          <p:nvPr>
            <p:ph type="title"/>
          </p:nvPr>
        </p:nvSpPr>
        <p:spPr>
          <a:xfrm>
            <a:off x="6487318" y="1647465"/>
            <a:ext cx="4142581" cy="2100575"/>
          </a:xfrm>
          <a:prstGeom prst="rect">
            <a:avLst/>
          </a:prstGeom>
        </p:spPr>
        <p:txBody>
          <a:bodyPr wrap="square">
            <a:spAutoFit/>
          </a:bodyPr>
          <a:lstStyle>
            <a:lvl1pPr>
              <a:defRPr sz="3600" b="1">
                <a:solidFill>
                  <a:schemeClr val="accent6"/>
                </a:solidFill>
                <a:latin typeface="DaxlinePro-Medium" panose="02000503060000020004" pitchFamily="50" charset="0"/>
              </a:defRPr>
            </a:lvl1pPr>
          </a:lstStyle>
          <a:p>
            <a:r>
              <a:rPr lang="es-ES"/>
              <a:t>Haga clic para modificar el estilo de título del patrón</a:t>
            </a:r>
            <a:endParaRPr lang="es-CO" dirty="0"/>
          </a:p>
        </p:txBody>
      </p:sp>
      <p:sp>
        <p:nvSpPr>
          <p:cNvPr id="10" name="Marcador de texto 17">
            <a:extLst>
              <a:ext uri="{FF2B5EF4-FFF2-40B4-BE49-F238E27FC236}">
                <a16:creationId xmlns:a16="http://schemas.microsoft.com/office/drawing/2014/main" id="{9D6C5ECF-639C-EAAB-1C97-FF05148FF1EE}"/>
              </a:ext>
            </a:extLst>
          </p:cNvPr>
          <p:cNvSpPr>
            <a:spLocks noGrp="1"/>
          </p:cNvSpPr>
          <p:nvPr>
            <p:ph type="body" sz="quarter" idx="11"/>
          </p:nvPr>
        </p:nvSpPr>
        <p:spPr>
          <a:xfrm>
            <a:off x="6487319" y="2637020"/>
            <a:ext cx="4142581" cy="1678408"/>
          </a:xfrm>
          <a:prstGeom prst="rect">
            <a:avLst/>
          </a:prstGeom>
        </p:spPr>
        <p:txBody>
          <a:bodyPr>
            <a:spAutoFit/>
          </a:bodyPr>
          <a:lstStyle>
            <a:lvl1pPr marL="0" indent="0">
              <a:buFontTx/>
              <a:buNone/>
              <a:defRPr sz="1600" b="0">
                <a:solidFill>
                  <a:schemeClr val="accent6"/>
                </a:solidFill>
                <a:latin typeface="Lato" panose="020F0502020204030203" pitchFamily="34" charset="0"/>
              </a:defRPr>
            </a:lvl1pPr>
            <a:lvl2pPr marL="457200" indent="0">
              <a:buFontTx/>
              <a:buNone/>
              <a:defRPr sz="1600" b="0">
                <a:solidFill>
                  <a:schemeClr val="accent6"/>
                </a:solidFill>
                <a:latin typeface="Lato" panose="020F0502020204030203" pitchFamily="34" charset="0"/>
              </a:defRPr>
            </a:lvl2pPr>
            <a:lvl3pPr marL="914400" indent="0">
              <a:buFontTx/>
              <a:buNone/>
              <a:defRPr sz="1600" b="0">
                <a:solidFill>
                  <a:schemeClr val="accent6"/>
                </a:solidFill>
                <a:latin typeface="Lato" panose="020F0502020204030203" pitchFamily="34" charset="0"/>
              </a:defRPr>
            </a:lvl3pPr>
            <a:lvl4pPr marL="1371600" indent="0">
              <a:buFontTx/>
              <a:buNone/>
              <a:defRPr sz="1600" b="0">
                <a:solidFill>
                  <a:schemeClr val="accent6"/>
                </a:solidFill>
                <a:latin typeface="Lato" panose="020F0502020204030203" pitchFamily="34" charset="0"/>
              </a:defRPr>
            </a:lvl4pPr>
            <a:lvl5pPr marL="1828800" indent="0">
              <a:buFontTx/>
              <a:buNone/>
              <a:defRPr sz="1600" b="0">
                <a:solidFill>
                  <a:schemeClr val="accent6"/>
                </a:solidFill>
                <a:latin typeface="Lato" panose="020F0502020204030203" pitchFamily="34" charset="0"/>
              </a:defRPr>
            </a:lvl5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dirty="0"/>
          </a:p>
        </p:txBody>
      </p:sp>
      <p:sp>
        <p:nvSpPr>
          <p:cNvPr id="11" name="Marcador de posición de imagen 11">
            <a:extLst>
              <a:ext uri="{FF2B5EF4-FFF2-40B4-BE49-F238E27FC236}">
                <a16:creationId xmlns:a16="http://schemas.microsoft.com/office/drawing/2014/main" id="{9B4677AF-5E1F-5A89-A07E-5663AD66251C}"/>
              </a:ext>
            </a:extLst>
          </p:cNvPr>
          <p:cNvSpPr>
            <a:spLocks noGrp="1"/>
          </p:cNvSpPr>
          <p:nvPr>
            <p:ph type="pic" sz="quarter" idx="10"/>
          </p:nvPr>
        </p:nvSpPr>
        <p:spPr>
          <a:xfrm>
            <a:off x="1066800" y="1276350"/>
            <a:ext cx="5029200" cy="4305300"/>
          </a:xfrm>
          <a:prstGeom prst="rect">
            <a:avLst/>
          </a:prstGeom>
        </p:spPr>
        <p:txBody>
          <a:bodyPr/>
          <a:lstStyle/>
          <a:p>
            <a:r>
              <a:rPr lang="es-ES"/>
              <a:t>Haga clic en el icono para agregar una imagen</a:t>
            </a:r>
            <a:endParaRPr lang="es-CO"/>
          </a:p>
        </p:txBody>
      </p:sp>
      <p:sp>
        <p:nvSpPr>
          <p:cNvPr id="13" name="Marcador de número de diapositiva 8">
            <a:extLst>
              <a:ext uri="{FF2B5EF4-FFF2-40B4-BE49-F238E27FC236}">
                <a16:creationId xmlns:a16="http://schemas.microsoft.com/office/drawing/2014/main" id="{38E16DC1-7BD3-F2FE-867B-B69821370558}"/>
              </a:ext>
            </a:extLst>
          </p:cNvPr>
          <p:cNvSpPr txBox="1">
            <a:spLocks/>
          </p:cNvSpPr>
          <p:nvPr userDrawn="1"/>
        </p:nvSpPr>
        <p:spPr>
          <a:xfrm>
            <a:off x="11335587" y="6219822"/>
            <a:ext cx="285283" cy="280037"/>
          </a:xfrm>
          <a:prstGeom prst="rect">
            <a:avLst/>
          </a:prstGeom>
        </p:spPr>
        <p:txBody>
          <a:bodyPr/>
          <a:lstStyle>
            <a:defPPr>
              <a:defRPr lang="es-CO"/>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FA3BDF1-CB99-44C9-A758-BCC0C2EC51A5}" type="slidenum">
              <a:rPr lang="es-CO" smtClean="0"/>
              <a:pPr/>
              <a:t>‹#›</a:t>
            </a:fld>
            <a:endParaRPr lang="es-CO" dirty="0"/>
          </a:p>
        </p:txBody>
      </p:sp>
    </p:spTree>
    <p:extLst>
      <p:ext uri="{BB962C8B-B14F-4D97-AF65-F5344CB8AC3E}">
        <p14:creationId xmlns:p14="http://schemas.microsoft.com/office/powerpoint/2010/main" val="40226134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o &amp; Imagen Bloque Blanco Derecha">
    <p:spTree>
      <p:nvGrpSpPr>
        <p:cNvPr id="1" name=""/>
        <p:cNvGrpSpPr/>
        <p:nvPr/>
      </p:nvGrpSpPr>
      <p:grpSpPr>
        <a:xfrm>
          <a:off x="0" y="0"/>
          <a:ext cx="0" cy="0"/>
          <a:chOff x="0" y="0"/>
          <a:chExt cx="0" cy="0"/>
        </a:xfrm>
      </p:grpSpPr>
      <p:sp>
        <p:nvSpPr>
          <p:cNvPr id="7" name="Rectángulo 6">
            <a:extLst>
              <a:ext uri="{FF2B5EF4-FFF2-40B4-BE49-F238E27FC236}">
                <a16:creationId xmlns:a16="http://schemas.microsoft.com/office/drawing/2014/main" id="{40712CC3-2DF0-FF66-BAB7-1C69D43AA17C}"/>
              </a:ext>
            </a:extLst>
          </p:cNvPr>
          <p:cNvSpPr/>
          <p:nvPr userDrawn="1"/>
        </p:nvSpPr>
        <p:spPr>
          <a:xfrm>
            <a:off x="6096000" y="1276350"/>
            <a:ext cx="5029200" cy="43053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9" name="Título 6">
            <a:extLst>
              <a:ext uri="{FF2B5EF4-FFF2-40B4-BE49-F238E27FC236}">
                <a16:creationId xmlns:a16="http://schemas.microsoft.com/office/drawing/2014/main" id="{A7F2A0B3-5893-8521-5BBF-DDC30BAA1C3C}"/>
              </a:ext>
            </a:extLst>
          </p:cNvPr>
          <p:cNvSpPr>
            <a:spLocks noGrp="1"/>
          </p:cNvSpPr>
          <p:nvPr>
            <p:ph type="title"/>
          </p:nvPr>
        </p:nvSpPr>
        <p:spPr>
          <a:xfrm>
            <a:off x="6487318" y="1647465"/>
            <a:ext cx="4142581" cy="2100575"/>
          </a:xfrm>
          <a:prstGeom prst="rect">
            <a:avLst/>
          </a:prstGeom>
        </p:spPr>
        <p:txBody>
          <a:bodyPr wrap="square">
            <a:spAutoFit/>
          </a:bodyPr>
          <a:lstStyle>
            <a:lvl1pPr>
              <a:defRPr sz="3600" b="1">
                <a:solidFill>
                  <a:schemeClr val="accent1"/>
                </a:solidFill>
                <a:latin typeface="DaxlinePro-Medium" panose="02000503060000020004" pitchFamily="50" charset="0"/>
              </a:defRPr>
            </a:lvl1pPr>
          </a:lstStyle>
          <a:p>
            <a:r>
              <a:rPr lang="es-ES"/>
              <a:t>Haga clic para modificar el estilo de título del patrón</a:t>
            </a:r>
            <a:endParaRPr lang="es-CO" dirty="0"/>
          </a:p>
        </p:txBody>
      </p:sp>
      <p:sp>
        <p:nvSpPr>
          <p:cNvPr id="13" name="Marcador de texto 17">
            <a:extLst>
              <a:ext uri="{FF2B5EF4-FFF2-40B4-BE49-F238E27FC236}">
                <a16:creationId xmlns:a16="http://schemas.microsoft.com/office/drawing/2014/main" id="{49C39FED-AD88-3DA1-167C-E86BEB8DF550}"/>
              </a:ext>
            </a:extLst>
          </p:cNvPr>
          <p:cNvSpPr>
            <a:spLocks noGrp="1"/>
          </p:cNvSpPr>
          <p:nvPr>
            <p:ph type="body" sz="quarter" idx="11"/>
          </p:nvPr>
        </p:nvSpPr>
        <p:spPr>
          <a:xfrm>
            <a:off x="6487319" y="2637020"/>
            <a:ext cx="4142581" cy="1678408"/>
          </a:xfrm>
          <a:prstGeom prst="rect">
            <a:avLst/>
          </a:prstGeom>
        </p:spPr>
        <p:txBody>
          <a:bodyPr>
            <a:spAutoFit/>
          </a:bodyPr>
          <a:lstStyle>
            <a:lvl1pPr marL="0" indent="0">
              <a:buFontTx/>
              <a:buNone/>
              <a:defRPr sz="1600" b="0">
                <a:solidFill>
                  <a:schemeClr val="accent1"/>
                </a:solidFill>
                <a:latin typeface="Lato" panose="020F0502020204030203" pitchFamily="34" charset="0"/>
              </a:defRPr>
            </a:lvl1pPr>
            <a:lvl2pPr marL="457200" indent="0">
              <a:buFontTx/>
              <a:buNone/>
              <a:defRPr sz="1600" b="0">
                <a:solidFill>
                  <a:schemeClr val="accent1"/>
                </a:solidFill>
                <a:latin typeface="Lato" panose="020F0502020204030203" pitchFamily="34" charset="0"/>
              </a:defRPr>
            </a:lvl2pPr>
            <a:lvl3pPr marL="914400" indent="0">
              <a:buFontTx/>
              <a:buNone/>
              <a:defRPr sz="1600" b="0">
                <a:solidFill>
                  <a:schemeClr val="accent1"/>
                </a:solidFill>
                <a:latin typeface="Lato" panose="020F0502020204030203" pitchFamily="34" charset="0"/>
              </a:defRPr>
            </a:lvl3pPr>
            <a:lvl4pPr marL="1371600" indent="0">
              <a:buFontTx/>
              <a:buNone/>
              <a:defRPr sz="1600" b="0">
                <a:solidFill>
                  <a:schemeClr val="accent1"/>
                </a:solidFill>
                <a:latin typeface="Lato" panose="020F0502020204030203" pitchFamily="34" charset="0"/>
              </a:defRPr>
            </a:lvl4pPr>
            <a:lvl5pPr marL="1828800" indent="0">
              <a:buFontTx/>
              <a:buNone/>
              <a:defRPr sz="1600" b="0">
                <a:solidFill>
                  <a:schemeClr val="accent1"/>
                </a:solidFill>
                <a:latin typeface="Lato" panose="020F0502020204030203" pitchFamily="34" charset="0"/>
              </a:defRPr>
            </a:lvl5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dirty="0"/>
          </a:p>
        </p:txBody>
      </p:sp>
      <p:sp>
        <p:nvSpPr>
          <p:cNvPr id="15" name="Marcador de posición de imagen 11">
            <a:extLst>
              <a:ext uri="{FF2B5EF4-FFF2-40B4-BE49-F238E27FC236}">
                <a16:creationId xmlns:a16="http://schemas.microsoft.com/office/drawing/2014/main" id="{D8AC0F53-087E-C7FF-D2B2-C131357C4084}"/>
              </a:ext>
            </a:extLst>
          </p:cNvPr>
          <p:cNvSpPr>
            <a:spLocks noGrp="1"/>
          </p:cNvSpPr>
          <p:nvPr>
            <p:ph type="pic" sz="quarter" idx="10"/>
          </p:nvPr>
        </p:nvSpPr>
        <p:spPr>
          <a:xfrm>
            <a:off x="1066800" y="1276350"/>
            <a:ext cx="5029200" cy="4305300"/>
          </a:xfrm>
          <a:prstGeom prst="rect">
            <a:avLst/>
          </a:prstGeom>
        </p:spPr>
        <p:txBody>
          <a:bodyPr/>
          <a:lstStyle/>
          <a:p>
            <a:r>
              <a:rPr lang="es-ES"/>
              <a:t>Haga clic en el icono para agregar una imagen</a:t>
            </a:r>
            <a:endParaRPr lang="es-CO"/>
          </a:p>
        </p:txBody>
      </p:sp>
      <p:sp>
        <p:nvSpPr>
          <p:cNvPr id="17" name="Marcador de número de diapositiva 8">
            <a:extLst>
              <a:ext uri="{FF2B5EF4-FFF2-40B4-BE49-F238E27FC236}">
                <a16:creationId xmlns:a16="http://schemas.microsoft.com/office/drawing/2014/main" id="{DAFFACCD-C332-A0E3-E1FA-A646C4B2AB8D}"/>
              </a:ext>
            </a:extLst>
          </p:cNvPr>
          <p:cNvSpPr txBox="1">
            <a:spLocks/>
          </p:cNvSpPr>
          <p:nvPr userDrawn="1"/>
        </p:nvSpPr>
        <p:spPr>
          <a:xfrm>
            <a:off x="11335587" y="6219822"/>
            <a:ext cx="285283" cy="280037"/>
          </a:xfrm>
          <a:prstGeom prst="rect">
            <a:avLst/>
          </a:prstGeom>
        </p:spPr>
        <p:txBody>
          <a:bodyPr/>
          <a:lstStyle>
            <a:defPPr>
              <a:defRPr lang="es-CO"/>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FA3BDF1-CB99-44C9-A758-BCC0C2EC51A5}" type="slidenum">
              <a:rPr lang="es-CO" smtClean="0"/>
              <a:pPr/>
              <a:t>‹#›</a:t>
            </a:fld>
            <a:endParaRPr lang="es-CO" dirty="0"/>
          </a:p>
        </p:txBody>
      </p:sp>
    </p:spTree>
    <p:extLst>
      <p:ext uri="{BB962C8B-B14F-4D97-AF65-F5344CB8AC3E}">
        <p14:creationId xmlns:p14="http://schemas.microsoft.com/office/powerpoint/2010/main" val="10383587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o &amp; Imagen Bloque Negro Derecha">
    <p:spTree>
      <p:nvGrpSpPr>
        <p:cNvPr id="1" name=""/>
        <p:cNvGrpSpPr/>
        <p:nvPr/>
      </p:nvGrpSpPr>
      <p:grpSpPr>
        <a:xfrm>
          <a:off x="0" y="0"/>
          <a:ext cx="0" cy="0"/>
          <a:chOff x="0" y="0"/>
          <a:chExt cx="0" cy="0"/>
        </a:xfrm>
      </p:grpSpPr>
      <p:sp>
        <p:nvSpPr>
          <p:cNvPr id="11" name="Rectángulo 10">
            <a:extLst>
              <a:ext uri="{FF2B5EF4-FFF2-40B4-BE49-F238E27FC236}">
                <a16:creationId xmlns:a16="http://schemas.microsoft.com/office/drawing/2014/main" id="{52C75890-7920-7690-D8F3-4E64EAF34355}"/>
              </a:ext>
            </a:extLst>
          </p:cNvPr>
          <p:cNvSpPr/>
          <p:nvPr userDrawn="1"/>
        </p:nvSpPr>
        <p:spPr>
          <a:xfrm>
            <a:off x="6096000" y="1276350"/>
            <a:ext cx="5029200" cy="43053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2" name="Título 6">
            <a:extLst>
              <a:ext uri="{FF2B5EF4-FFF2-40B4-BE49-F238E27FC236}">
                <a16:creationId xmlns:a16="http://schemas.microsoft.com/office/drawing/2014/main" id="{A3431C6B-8EAB-DBE5-5453-69C28DAFB4F7}"/>
              </a:ext>
            </a:extLst>
          </p:cNvPr>
          <p:cNvSpPr>
            <a:spLocks noGrp="1"/>
          </p:cNvSpPr>
          <p:nvPr>
            <p:ph type="title"/>
          </p:nvPr>
        </p:nvSpPr>
        <p:spPr>
          <a:xfrm>
            <a:off x="6487318" y="1647465"/>
            <a:ext cx="4142581" cy="2100575"/>
          </a:xfrm>
          <a:prstGeom prst="rect">
            <a:avLst/>
          </a:prstGeom>
        </p:spPr>
        <p:txBody>
          <a:bodyPr wrap="square">
            <a:spAutoFit/>
          </a:bodyPr>
          <a:lstStyle>
            <a:lvl1pPr>
              <a:defRPr sz="3600" b="1">
                <a:solidFill>
                  <a:schemeClr val="accent6"/>
                </a:solidFill>
                <a:latin typeface="DaxlinePro-Medium" panose="02000503060000020004" pitchFamily="50" charset="0"/>
              </a:defRPr>
            </a:lvl1pPr>
          </a:lstStyle>
          <a:p>
            <a:r>
              <a:rPr lang="es-ES"/>
              <a:t>Haga clic para modificar el estilo de título del patrón</a:t>
            </a:r>
            <a:endParaRPr lang="es-CO" dirty="0"/>
          </a:p>
        </p:txBody>
      </p:sp>
      <p:sp>
        <p:nvSpPr>
          <p:cNvPr id="14" name="Marcador de texto 17">
            <a:extLst>
              <a:ext uri="{FF2B5EF4-FFF2-40B4-BE49-F238E27FC236}">
                <a16:creationId xmlns:a16="http://schemas.microsoft.com/office/drawing/2014/main" id="{E953035B-C91D-DEDC-C736-29C2B7D56990}"/>
              </a:ext>
            </a:extLst>
          </p:cNvPr>
          <p:cNvSpPr>
            <a:spLocks noGrp="1"/>
          </p:cNvSpPr>
          <p:nvPr>
            <p:ph type="body" sz="quarter" idx="11"/>
          </p:nvPr>
        </p:nvSpPr>
        <p:spPr>
          <a:xfrm>
            <a:off x="6487319" y="2637020"/>
            <a:ext cx="4142581" cy="1678408"/>
          </a:xfrm>
          <a:prstGeom prst="rect">
            <a:avLst/>
          </a:prstGeom>
        </p:spPr>
        <p:txBody>
          <a:bodyPr>
            <a:spAutoFit/>
          </a:bodyPr>
          <a:lstStyle>
            <a:lvl1pPr marL="0" indent="0">
              <a:buFontTx/>
              <a:buNone/>
              <a:defRPr sz="1600" b="0">
                <a:solidFill>
                  <a:schemeClr val="accent6"/>
                </a:solidFill>
                <a:latin typeface="Lato" panose="020F0502020204030203" pitchFamily="34" charset="0"/>
              </a:defRPr>
            </a:lvl1pPr>
            <a:lvl2pPr marL="457200" indent="0">
              <a:buFontTx/>
              <a:buNone/>
              <a:defRPr sz="1600" b="0">
                <a:solidFill>
                  <a:schemeClr val="accent6"/>
                </a:solidFill>
                <a:latin typeface="Lato" panose="020F0502020204030203" pitchFamily="34" charset="0"/>
              </a:defRPr>
            </a:lvl2pPr>
            <a:lvl3pPr marL="914400" indent="0">
              <a:buFontTx/>
              <a:buNone/>
              <a:defRPr sz="1600" b="0">
                <a:solidFill>
                  <a:schemeClr val="accent6"/>
                </a:solidFill>
                <a:latin typeface="Lato" panose="020F0502020204030203" pitchFamily="34" charset="0"/>
              </a:defRPr>
            </a:lvl3pPr>
            <a:lvl4pPr marL="1371600" indent="0">
              <a:buFontTx/>
              <a:buNone/>
              <a:defRPr sz="1600" b="0">
                <a:solidFill>
                  <a:schemeClr val="accent6"/>
                </a:solidFill>
                <a:latin typeface="Lato" panose="020F0502020204030203" pitchFamily="34" charset="0"/>
              </a:defRPr>
            </a:lvl4pPr>
            <a:lvl5pPr marL="1828800" indent="0">
              <a:buFontTx/>
              <a:buNone/>
              <a:defRPr sz="1600" b="0">
                <a:solidFill>
                  <a:schemeClr val="accent6"/>
                </a:solidFill>
                <a:latin typeface="Lato" panose="020F0502020204030203" pitchFamily="34" charset="0"/>
              </a:defRPr>
            </a:lvl5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dirty="0"/>
          </a:p>
        </p:txBody>
      </p:sp>
      <p:sp>
        <p:nvSpPr>
          <p:cNvPr id="15" name="Marcador de posición de imagen 11">
            <a:extLst>
              <a:ext uri="{FF2B5EF4-FFF2-40B4-BE49-F238E27FC236}">
                <a16:creationId xmlns:a16="http://schemas.microsoft.com/office/drawing/2014/main" id="{DFB9C467-A481-DE9E-C238-0EFE2114E490}"/>
              </a:ext>
            </a:extLst>
          </p:cNvPr>
          <p:cNvSpPr>
            <a:spLocks noGrp="1"/>
          </p:cNvSpPr>
          <p:nvPr>
            <p:ph type="pic" sz="quarter" idx="10"/>
          </p:nvPr>
        </p:nvSpPr>
        <p:spPr>
          <a:xfrm>
            <a:off x="1066800" y="1276350"/>
            <a:ext cx="5029200" cy="4305300"/>
          </a:xfrm>
          <a:prstGeom prst="rect">
            <a:avLst/>
          </a:prstGeom>
        </p:spPr>
        <p:txBody>
          <a:bodyPr/>
          <a:lstStyle/>
          <a:p>
            <a:r>
              <a:rPr lang="es-ES"/>
              <a:t>Haga clic en el icono para agregar una imagen</a:t>
            </a:r>
            <a:endParaRPr lang="es-CO"/>
          </a:p>
        </p:txBody>
      </p:sp>
      <p:sp>
        <p:nvSpPr>
          <p:cNvPr id="17" name="Marcador de número de diapositiva 8">
            <a:extLst>
              <a:ext uri="{FF2B5EF4-FFF2-40B4-BE49-F238E27FC236}">
                <a16:creationId xmlns:a16="http://schemas.microsoft.com/office/drawing/2014/main" id="{8D896D82-6B3C-A872-3F4E-C020D4BDAD0E}"/>
              </a:ext>
            </a:extLst>
          </p:cNvPr>
          <p:cNvSpPr txBox="1">
            <a:spLocks/>
          </p:cNvSpPr>
          <p:nvPr userDrawn="1"/>
        </p:nvSpPr>
        <p:spPr>
          <a:xfrm>
            <a:off x="11335587" y="6219822"/>
            <a:ext cx="285283" cy="280037"/>
          </a:xfrm>
          <a:prstGeom prst="rect">
            <a:avLst/>
          </a:prstGeom>
        </p:spPr>
        <p:txBody>
          <a:bodyPr/>
          <a:lstStyle>
            <a:defPPr>
              <a:defRPr lang="es-CO"/>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FA3BDF1-CB99-44C9-A758-BCC0C2EC51A5}" type="slidenum">
              <a:rPr lang="es-CO" smtClean="0"/>
              <a:pPr/>
              <a:t>‹#›</a:t>
            </a:fld>
            <a:endParaRPr lang="es-CO" dirty="0"/>
          </a:p>
        </p:txBody>
      </p:sp>
    </p:spTree>
    <p:extLst>
      <p:ext uri="{BB962C8B-B14F-4D97-AF65-F5344CB8AC3E}">
        <p14:creationId xmlns:p14="http://schemas.microsoft.com/office/powerpoint/2010/main" val="26857419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o &amp; Imagen Bloque Amarillo Derecha">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69596FE6-D450-E8A7-42AF-EEC3B993DD2B}"/>
              </a:ext>
            </a:extLst>
          </p:cNvPr>
          <p:cNvSpPr/>
          <p:nvPr userDrawn="1"/>
        </p:nvSpPr>
        <p:spPr>
          <a:xfrm>
            <a:off x="1047750" y="1247776"/>
            <a:ext cx="10096500" cy="436245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9" name="Título 7">
            <a:extLst>
              <a:ext uri="{FF2B5EF4-FFF2-40B4-BE49-F238E27FC236}">
                <a16:creationId xmlns:a16="http://schemas.microsoft.com/office/drawing/2014/main" id="{A4A39362-BB7B-FBE0-6D63-AE12A942DE4B}"/>
              </a:ext>
            </a:extLst>
          </p:cNvPr>
          <p:cNvSpPr>
            <a:spLocks noGrp="1"/>
          </p:cNvSpPr>
          <p:nvPr>
            <p:ph type="title"/>
          </p:nvPr>
        </p:nvSpPr>
        <p:spPr>
          <a:xfrm>
            <a:off x="1390650" y="2412995"/>
            <a:ext cx="2571750" cy="3097771"/>
          </a:xfrm>
          <a:prstGeom prst="rect">
            <a:avLst/>
          </a:prstGeom>
        </p:spPr>
        <p:txBody>
          <a:bodyPr wrap="square">
            <a:spAutoFit/>
          </a:bodyPr>
          <a:lstStyle>
            <a:lvl1pPr algn="ctr">
              <a:defRPr sz="3600" b="1">
                <a:solidFill>
                  <a:schemeClr val="accent6"/>
                </a:solidFill>
                <a:latin typeface="DaxlinePro-Medium" panose="02000503060000020004" pitchFamily="50" charset="0"/>
              </a:defRPr>
            </a:lvl1pPr>
          </a:lstStyle>
          <a:p>
            <a:r>
              <a:rPr lang="es-ES"/>
              <a:t>Haga clic para modificar el estilo de título del patrón</a:t>
            </a:r>
            <a:endParaRPr lang="es-CO" dirty="0"/>
          </a:p>
        </p:txBody>
      </p:sp>
      <p:sp>
        <p:nvSpPr>
          <p:cNvPr id="10" name="AutoShape 3">
            <a:extLst>
              <a:ext uri="{FF2B5EF4-FFF2-40B4-BE49-F238E27FC236}">
                <a16:creationId xmlns:a16="http://schemas.microsoft.com/office/drawing/2014/main" id="{3255CD92-0D8F-BDBB-83D5-A84DB3F7AF7A}"/>
              </a:ext>
            </a:extLst>
          </p:cNvPr>
          <p:cNvSpPr>
            <a:spLocks noChangeAspect="1" noChangeArrowheads="1" noTextEdit="1"/>
          </p:cNvSpPr>
          <p:nvPr userDrawn="1"/>
        </p:nvSpPr>
        <p:spPr bwMode="auto">
          <a:xfrm>
            <a:off x="1390650" y="3535363"/>
            <a:ext cx="2571750" cy="236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s-CO"/>
          </a:p>
        </p:txBody>
      </p:sp>
      <p:sp>
        <p:nvSpPr>
          <p:cNvPr id="11" name="Line 5">
            <a:extLst>
              <a:ext uri="{FF2B5EF4-FFF2-40B4-BE49-F238E27FC236}">
                <a16:creationId xmlns:a16="http://schemas.microsoft.com/office/drawing/2014/main" id="{B49EF6CB-AD1A-FE6E-9DBE-BE3AE9257527}"/>
              </a:ext>
            </a:extLst>
          </p:cNvPr>
          <p:cNvSpPr>
            <a:spLocks noChangeShapeType="1"/>
          </p:cNvSpPr>
          <p:nvPr userDrawn="1"/>
        </p:nvSpPr>
        <p:spPr bwMode="auto">
          <a:xfrm>
            <a:off x="1389062" y="3636576"/>
            <a:ext cx="963613" cy="0"/>
          </a:xfrm>
          <a:prstGeom prst="line">
            <a:avLst/>
          </a:prstGeom>
          <a:noFill/>
          <a:ln w="7938" cap="flat">
            <a:solidFill>
              <a:schemeClr val="accent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s-CO"/>
          </a:p>
        </p:txBody>
      </p:sp>
      <p:sp>
        <p:nvSpPr>
          <p:cNvPr id="12" name="Line 6">
            <a:extLst>
              <a:ext uri="{FF2B5EF4-FFF2-40B4-BE49-F238E27FC236}">
                <a16:creationId xmlns:a16="http://schemas.microsoft.com/office/drawing/2014/main" id="{EBC4C9DF-CAF8-7031-A40A-4157601610A5}"/>
              </a:ext>
            </a:extLst>
          </p:cNvPr>
          <p:cNvSpPr>
            <a:spLocks noChangeShapeType="1"/>
          </p:cNvSpPr>
          <p:nvPr userDrawn="1"/>
        </p:nvSpPr>
        <p:spPr bwMode="auto">
          <a:xfrm>
            <a:off x="3000375" y="3633401"/>
            <a:ext cx="962025" cy="0"/>
          </a:xfrm>
          <a:prstGeom prst="line">
            <a:avLst/>
          </a:prstGeom>
          <a:noFill/>
          <a:ln w="7938" cap="flat">
            <a:solidFill>
              <a:schemeClr val="accent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s-CO"/>
          </a:p>
        </p:txBody>
      </p:sp>
      <p:sp>
        <p:nvSpPr>
          <p:cNvPr id="13" name="Marcador de texto 9">
            <a:extLst>
              <a:ext uri="{FF2B5EF4-FFF2-40B4-BE49-F238E27FC236}">
                <a16:creationId xmlns:a16="http://schemas.microsoft.com/office/drawing/2014/main" id="{3C18E7D2-87E6-3F1A-FE31-2EB4A686A300}"/>
              </a:ext>
            </a:extLst>
          </p:cNvPr>
          <p:cNvSpPr>
            <a:spLocks noGrp="1"/>
          </p:cNvSpPr>
          <p:nvPr>
            <p:ph type="body" sz="quarter" idx="10"/>
          </p:nvPr>
        </p:nvSpPr>
        <p:spPr>
          <a:xfrm>
            <a:off x="4670651" y="1972191"/>
            <a:ext cx="5765347" cy="1456809"/>
          </a:xfrm>
          <a:prstGeom prst="rect">
            <a:avLst/>
          </a:prstGeom>
        </p:spPr>
        <p:txBody>
          <a:bodyPr wrap="square">
            <a:spAutoFit/>
          </a:bodyPr>
          <a:lstStyle>
            <a:lvl1pPr marL="0" indent="0">
              <a:buFontTx/>
              <a:buNone/>
              <a:defRPr sz="1600" b="0">
                <a:solidFill>
                  <a:schemeClr val="accent6"/>
                </a:solidFill>
                <a:latin typeface="Lato" panose="020F0502020204030203" pitchFamily="34" charset="0"/>
              </a:defRPr>
            </a:lvl1pPr>
            <a:lvl2pPr marL="457200" indent="0">
              <a:buFontTx/>
              <a:buNone/>
              <a:defRPr sz="1600" b="0">
                <a:solidFill>
                  <a:schemeClr val="accent6"/>
                </a:solidFill>
                <a:latin typeface="Lato" panose="020F0502020204030203" pitchFamily="34" charset="0"/>
              </a:defRPr>
            </a:lvl2pPr>
            <a:lvl3pPr marL="914400" indent="0">
              <a:buFontTx/>
              <a:buNone/>
              <a:defRPr sz="1600" b="0">
                <a:solidFill>
                  <a:schemeClr val="accent6"/>
                </a:solidFill>
                <a:latin typeface="Lato" panose="020F0502020204030203" pitchFamily="34" charset="0"/>
              </a:defRPr>
            </a:lvl3pPr>
            <a:lvl4pPr marL="1371600" indent="0">
              <a:buFontTx/>
              <a:buNone/>
              <a:defRPr sz="1600" b="0">
                <a:solidFill>
                  <a:schemeClr val="accent6"/>
                </a:solidFill>
                <a:latin typeface="Lato" panose="020F0502020204030203" pitchFamily="34" charset="0"/>
              </a:defRPr>
            </a:lvl4pPr>
            <a:lvl5pPr marL="1828800" indent="0">
              <a:buFontTx/>
              <a:buNone/>
              <a:defRPr sz="1600" b="0">
                <a:solidFill>
                  <a:schemeClr val="accent6"/>
                </a:solidFill>
                <a:latin typeface="Lato" panose="020F0502020204030203" pitchFamily="34" charset="0"/>
              </a:defRPr>
            </a:lvl5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dirty="0"/>
          </a:p>
        </p:txBody>
      </p:sp>
      <p:sp>
        <p:nvSpPr>
          <p:cNvPr id="14" name="Freeform 5">
            <a:extLst>
              <a:ext uri="{FF2B5EF4-FFF2-40B4-BE49-F238E27FC236}">
                <a16:creationId xmlns:a16="http://schemas.microsoft.com/office/drawing/2014/main" id="{4CC1C3AC-14B3-CE43-102C-68269DA0FC5B}"/>
              </a:ext>
            </a:extLst>
          </p:cNvPr>
          <p:cNvSpPr>
            <a:spLocks/>
          </p:cNvSpPr>
          <p:nvPr userDrawn="1"/>
        </p:nvSpPr>
        <p:spPr bwMode="auto">
          <a:xfrm rot="5400000">
            <a:off x="2548801" y="3606899"/>
            <a:ext cx="195123" cy="248128"/>
          </a:xfrm>
          <a:custGeom>
            <a:avLst/>
            <a:gdLst>
              <a:gd name="T0" fmla="*/ 2 w 32"/>
              <a:gd name="T1" fmla="*/ 0 h 36"/>
              <a:gd name="T2" fmla="*/ 0 w 32"/>
              <a:gd name="T3" fmla="*/ 2 h 36"/>
              <a:gd name="T4" fmla="*/ 0 w 32"/>
              <a:gd name="T5" fmla="*/ 18 h 36"/>
              <a:gd name="T6" fmla="*/ 0 w 32"/>
              <a:gd name="T7" fmla="*/ 34 h 36"/>
              <a:gd name="T8" fmla="*/ 2 w 32"/>
              <a:gd name="T9" fmla="*/ 36 h 36"/>
              <a:gd name="T10" fmla="*/ 3 w 32"/>
              <a:gd name="T11" fmla="*/ 36 h 36"/>
              <a:gd name="T12" fmla="*/ 17 w 32"/>
              <a:gd name="T13" fmla="*/ 28 h 36"/>
              <a:gd name="T14" fmla="*/ 31 w 32"/>
              <a:gd name="T15" fmla="*/ 20 h 36"/>
              <a:gd name="T16" fmla="*/ 31 w 32"/>
              <a:gd name="T17" fmla="*/ 16 h 36"/>
              <a:gd name="T18" fmla="*/ 17 w 32"/>
              <a:gd name="T19" fmla="*/ 8 h 36"/>
              <a:gd name="T20" fmla="*/ 3 w 32"/>
              <a:gd name="T21" fmla="*/ 0 h 36"/>
              <a:gd name="T22" fmla="*/ 2 w 32"/>
              <a:gd name="T23"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 h="36">
                <a:moveTo>
                  <a:pt x="2" y="0"/>
                </a:moveTo>
                <a:cubicBezTo>
                  <a:pt x="1" y="0"/>
                  <a:pt x="0" y="1"/>
                  <a:pt x="0" y="2"/>
                </a:cubicBezTo>
                <a:cubicBezTo>
                  <a:pt x="0" y="18"/>
                  <a:pt x="0" y="18"/>
                  <a:pt x="0" y="18"/>
                </a:cubicBezTo>
                <a:cubicBezTo>
                  <a:pt x="0" y="34"/>
                  <a:pt x="0" y="34"/>
                  <a:pt x="0" y="34"/>
                </a:cubicBezTo>
                <a:cubicBezTo>
                  <a:pt x="0" y="35"/>
                  <a:pt x="1" y="36"/>
                  <a:pt x="2" y="36"/>
                </a:cubicBezTo>
                <a:cubicBezTo>
                  <a:pt x="3" y="36"/>
                  <a:pt x="3" y="36"/>
                  <a:pt x="3" y="36"/>
                </a:cubicBezTo>
                <a:cubicBezTo>
                  <a:pt x="17" y="28"/>
                  <a:pt x="17" y="28"/>
                  <a:pt x="17" y="28"/>
                </a:cubicBezTo>
                <a:cubicBezTo>
                  <a:pt x="31" y="20"/>
                  <a:pt x="31" y="20"/>
                  <a:pt x="31" y="20"/>
                </a:cubicBezTo>
                <a:cubicBezTo>
                  <a:pt x="32" y="19"/>
                  <a:pt x="32" y="17"/>
                  <a:pt x="31" y="16"/>
                </a:cubicBezTo>
                <a:cubicBezTo>
                  <a:pt x="17" y="8"/>
                  <a:pt x="17" y="8"/>
                  <a:pt x="17" y="8"/>
                </a:cubicBezTo>
                <a:cubicBezTo>
                  <a:pt x="3" y="0"/>
                  <a:pt x="3" y="0"/>
                  <a:pt x="3" y="0"/>
                </a:cubicBezTo>
                <a:cubicBezTo>
                  <a:pt x="3" y="0"/>
                  <a:pt x="3" y="0"/>
                  <a:pt x="2" y="0"/>
                </a:cubicBezTo>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s-CO" dirty="0"/>
          </a:p>
        </p:txBody>
      </p:sp>
      <p:sp>
        <p:nvSpPr>
          <p:cNvPr id="16" name="Marcador de número de diapositiva 8">
            <a:extLst>
              <a:ext uri="{FF2B5EF4-FFF2-40B4-BE49-F238E27FC236}">
                <a16:creationId xmlns:a16="http://schemas.microsoft.com/office/drawing/2014/main" id="{DC8DF344-65EA-F77C-DD2E-7FE645E8B881}"/>
              </a:ext>
            </a:extLst>
          </p:cNvPr>
          <p:cNvSpPr txBox="1">
            <a:spLocks/>
          </p:cNvSpPr>
          <p:nvPr userDrawn="1"/>
        </p:nvSpPr>
        <p:spPr>
          <a:xfrm>
            <a:off x="11335587" y="6219822"/>
            <a:ext cx="285283" cy="280037"/>
          </a:xfrm>
          <a:prstGeom prst="rect">
            <a:avLst/>
          </a:prstGeom>
        </p:spPr>
        <p:txBody>
          <a:bodyPr/>
          <a:lstStyle>
            <a:defPPr>
              <a:defRPr lang="es-CO"/>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FA3BDF1-CB99-44C9-A758-BCC0C2EC51A5}" type="slidenum">
              <a:rPr lang="es-CO" smtClean="0"/>
              <a:pPr/>
              <a:t>‹#›</a:t>
            </a:fld>
            <a:endParaRPr lang="es-CO" dirty="0"/>
          </a:p>
        </p:txBody>
      </p:sp>
    </p:spTree>
    <p:extLst>
      <p:ext uri="{BB962C8B-B14F-4D97-AF65-F5344CB8AC3E}">
        <p14:creationId xmlns:p14="http://schemas.microsoft.com/office/powerpoint/2010/main" val="8232364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o &amp; Imagen Bloque Azul  Derecha">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67806DF0-C8DF-F0FD-29A5-BBF9299AC5AC}"/>
              </a:ext>
            </a:extLst>
          </p:cNvPr>
          <p:cNvSpPr/>
          <p:nvPr userDrawn="1"/>
        </p:nvSpPr>
        <p:spPr>
          <a:xfrm>
            <a:off x="1047750" y="1247776"/>
            <a:ext cx="10096500" cy="436245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9" name="Título 7">
            <a:extLst>
              <a:ext uri="{FF2B5EF4-FFF2-40B4-BE49-F238E27FC236}">
                <a16:creationId xmlns:a16="http://schemas.microsoft.com/office/drawing/2014/main" id="{CA266AD1-AFAA-DF2F-328F-93EC6FFEDDC7}"/>
              </a:ext>
            </a:extLst>
          </p:cNvPr>
          <p:cNvSpPr>
            <a:spLocks noGrp="1"/>
          </p:cNvSpPr>
          <p:nvPr>
            <p:ph type="title"/>
          </p:nvPr>
        </p:nvSpPr>
        <p:spPr>
          <a:xfrm>
            <a:off x="1390650" y="2412995"/>
            <a:ext cx="2571750" cy="3097771"/>
          </a:xfrm>
          <a:prstGeom prst="rect">
            <a:avLst/>
          </a:prstGeom>
        </p:spPr>
        <p:txBody>
          <a:bodyPr wrap="square">
            <a:spAutoFit/>
          </a:bodyPr>
          <a:lstStyle>
            <a:lvl1pPr algn="ctr">
              <a:defRPr sz="3600" b="1">
                <a:solidFill>
                  <a:schemeClr val="accent1"/>
                </a:solidFill>
                <a:latin typeface="DaxlinePro-Medium" panose="02000503060000020004" pitchFamily="50" charset="0"/>
              </a:defRPr>
            </a:lvl1pPr>
          </a:lstStyle>
          <a:p>
            <a:r>
              <a:rPr lang="es-ES"/>
              <a:t>Haga clic para modificar el estilo de título del patrón</a:t>
            </a:r>
            <a:endParaRPr lang="es-CO" dirty="0"/>
          </a:p>
        </p:txBody>
      </p:sp>
      <p:sp>
        <p:nvSpPr>
          <p:cNvPr id="10" name="AutoShape 3">
            <a:extLst>
              <a:ext uri="{FF2B5EF4-FFF2-40B4-BE49-F238E27FC236}">
                <a16:creationId xmlns:a16="http://schemas.microsoft.com/office/drawing/2014/main" id="{AA9B6E8E-F4AE-4797-2CA1-209019EB0B41}"/>
              </a:ext>
            </a:extLst>
          </p:cNvPr>
          <p:cNvSpPr>
            <a:spLocks noChangeAspect="1" noChangeArrowheads="1" noTextEdit="1"/>
          </p:cNvSpPr>
          <p:nvPr userDrawn="1"/>
        </p:nvSpPr>
        <p:spPr bwMode="auto">
          <a:xfrm>
            <a:off x="1390650" y="3535363"/>
            <a:ext cx="2571750" cy="236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s-CO"/>
          </a:p>
        </p:txBody>
      </p:sp>
      <p:sp>
        <p:nvSpPr>
          <p:cNvPr id="11" name="Line 5">
            <a:extLst>
              <a:ext uri="{FF2B5EF4-FFF2-40B4-BE49-F238E27FC236}">
                <a16:creationId xmlns:a16="http://schemas.microsoft.com/office/drawing/2014/main" id="{7AC68B3D-C271-3174-602F-A3E179984592}"/>
              </a:ext>
            </a:extLst>
          </p:cNvPr>
          <p:cNvSpPr>
            <a:spLocks noChangeShapeType="1"/>
          </p:cNvSpPr>
          <p:nvPr userDrawn="1"/>
        </p:nvSpPr>
        <p:spPr bwMode="auto">
          <a:xfrm>
            <a:off x="1389062" y="3636576"/>
            <a:ext cx="963613" cy="0"/>
          </a:xfrm>
          <a:prstGeom prst="line">
            <a:avLst/>
          </a:prstGeom>
          <a:noFill/>
          <a:ln w="7938"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s-CO"/>
          </a:p>
        </p:txBody>
      </p:sp>
      <p:sp>
        <p:nvSpPr>
          <p:cNvPr id="12" name="Line 6">
            <a:extLst>
              <a:ext uri="{FF2B5EF4-FFF2-40B4-BE49-F238E27FC236}">
                <a16:creationId xmlns:a16="http://schemas.microsoft.com/office/drawing/2014/main" id="{7AB80D71-1D1C-CC41-D113-94A29C195FDD}"/>
              </a:ext>
            </a:extLst>
          </p:cNvPr>
          <p:cNvSpPr>
            <a:spLocks noChangeShapeType="1"/>
          </p:cNvSpPr>
          <p:nvPr userDrawn="1"/>
        </p:nvSpPr>
        <p:spPr bwMode="auto">
          <a:xfrm>
            <a:off x="3000375" y="3633401"/>
            <a:ext cx="962025" cy="0"/>
          </a:xfrm>
          <a:prstGeom prst="line">
            <a:avLst/>
          </a:prstGeom>
          <a:noFill/>
          <a:ln w="7938"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s-CO"/>
          </a:p>
        </p:txBody>
      </p:sp>
      <p:sp>
        <p:nvSpPr>
          <p:cNvPr id="13" name="Marcador de texto 9">
            <a:extLst>
              <a:ext uri="{FF2B5EF4-FFF2-40B4-BE49-F238E27FC236}">
                <a16:creationId xmlns:a16="http://schemas.microsoft.com/office/drawing/2014/main" id="{1BE9DD9F-C239-DC04-F3D0-48B2B4FC4F48}"/>
              </a:ext>
            </a:extLst>
          </p:cNvPr>
          <p:cNvSpPr>
            <a:spLocks noGrp="1"/>
          </p:cNvSpPr>
          <p:nvPr>
            <p:ph type="body" sz="quarter" idx="10"/>
          </p:nvPr>
        </p:nvSpPr>
        <p:spPr>
          <a:xfrm>
            <a:off x="4670651" y="1972191"/>
            <a:ext cx="5765347" cy="1456809"/>
          </a:xfrm>
          <a:prstGeom prst="rect">
            <a:avLst/>
          </a:prstGeom>
        </p:spPr>
        <p:txBody>
          <a:bodyPr wrap="square">
            <a:spAutoFit/>
          </a:bodyPr>
          <a:lstStyle>
            <a:lvl1pPr marL="0" indent="0">
              <a:buFontTx/>
              <a:buNone/>
              <a:defRPr sz="1600" b="0">
                <a:solidFill>
                  <a:schemeClr val="accent1"/>
                </a:solidFill>
                <a:latin typeface="Lato" panose="020F0502020204030203" pitchFamily="34" charset="0"/>
              </a:defRPr>
            </a:lvl1pPr>
            <a:lvl2pPr marL="457200" indent="0">
              <a:buFontTx/>
              <a:buNone/>
              <a:defRPr sz="1600" b="0">
                <a:solidFill>
                  <a:schemeClr val="accent1"/>
                </a:solidFill>
                <a:latin typeface="Lato" panose="020F0502020204030203" pitchFamily="34" charset="0"/>
              </a:defRPr>
            </a:lvl2pPr>
            <a:lvl3pPr marL="914400" indent="0">
              <a:buFontTx/>
              <a:buNone/>
              <a:defRPr sz="1600" b="0">
                <a:solidFill>
                  <a:schemeClr val="accent1"/>
                </a:solidFill>
                <a:latin typeface="Lato" panose="020F0502020204030203" pitchFamily="34" charset="0"/>
              </a:defRPr>
            </a:lvl3pPr>
            <a:lvl4pPr marL="1371600" indent="0">
              <a:buFontTx/>
              <a:buNone/>
              <a:defRPr sz="1600" b="0">
                <a:solidFill>
                  <a:schemeClr val="accent1"/>
                </a:solidFill>
                <a:latin typeface="Lato" panose="020F0502020204030203" pitchFamily="34" charset="0"/>
              </a:defRPr>
            </a:lvl4pPr>
            <a:lvl5pPr marL="1828800" indent="0">
              <a:buFontTx/>
              <a:buNone/>
              <a:defRPr sz="1600" b="0">
                <a:solidFill>
                  <a:schemeClr val="accent1"/>
                </a:solidFill>
                <a:latin typeface="Lato" panose="020F0502020204030203" pitchFamily="34" charset="0"/>
              </a:defRPr>
            </a:lvl5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dirty="0"/>
          </a:p>
        </p:txBody>
      </p:sp>
      <p:sp>
        <p:nvSpPr>
          <p:cNvPr id="14" name="Freeform 5">
            <a:extLst>
              <a:ext uri="{FF2B5EF4-FFF2-40B4-BE49-F238E27FC236}">
                <a16:creationId xmlns:a16="http://schemas.microsoft.com/office/drawing/2014/main" id="{A3B9B5D6-27F7-0CA1-5EAF-0A293686011A}"/>
              </a:ext>
            </a:extLst>
          </p:cNvPr>
          <p:cNvSpPr>
            <a:spLocks/>
          </p:cNvSpPr>
          <p:nvPr userDrawn="1"/>
        </p:nvSpPr>
        <p:spPr bwMode="auto">
          <a:xfrm rot="5400000">
            <a:off x="2548801" y="3606899"/>
            <a:ext cx="195123" cy="248128"/>
          </a:xfrm>
          <a:custGeom>
            <a:avLst/>
            <a:gdLst>
              <a:gd name="T0" fmla="*/ 2 w 32"/>
              <a:gd name="T1" fmla="*/ 0 h 36"/>
              <a:gd name="T2" fmla="*/ 0 w 32"/>
              <a:gd name="T3" fmla="*/ 2 h 36"/>
              <a:gd name="T4" fmla="*/ 0 w 32"/>
              <a:gd name="T5" fmla="*/ 18 h 36"/>
              <a:gd name="T6" fmla="*/ 0 w 32"/>
              <a:gd name="T7" fmla="*/ 34 h 36"/>
              <a:gd name="T8" fmla="*/ 2 w 32"/>
              <a:gd name="T9" fmla="*/ 36 h 36"/>
              <a:gd name="T10" fmla="*/ 3 w 32"/>
              <a:gd name="T11" fmla="*/ 36 h 36"/>
              <a:gd name="T12" fmla="*/ 17 w 32"/>
              <a:gd name="T13" fmla="*/ 28 h 36"/>
              <a:gd name="T14" fmla="*/ 31 w 32"/>
              <a:gd name="T15" fmla="*/ 20 h 36"/>
              <a:gd name="T16" fmla="*/ 31 w 32"/>
              <a:gd name="T17" fmla="*/ 16 h 36"/>
              <a:gd name="T18" fmla="*/ 17 w 32"/>
              <a:gd name="T19" fmla="*/ 8 h 36"/>
              <a:gd name="T20" fmla="*/ 3 w 32"/>
              <a:gd name="T21" fmla="*/ 0 h 36"/>
              <a:gd name="T22" fmla="*/ 2 w 32"/>
              <a:gd name="T23"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 h="36">
                <a:moveTo>
                  <a:pt x="2" y="0"/>
                </a:moveTo>
                <a:cubicBezTo>
                  <a:pt x="1" y="0"/>
                  <a:pt x="0" y="1"/>
                  <a:pt x="0" y="2"/>
                </a:cubicBezTo>
                <a:cubicBezTo>
                  <a:pt x="0" y="18"/>
                  <a:pt x="0" y="18"/>
                  <a:pt x="0" y="18"/>
                </a:cubicBezTo>
                <a:cubicBezTo>
                  <a:pt x="0" y="34"/>
                  <a:pt x="0" y="34"/>
                  <a:pt x="0" y="34"/>
                </a:cubicBezTo>
                <a:cubicBezTo>
                  <a:pt x="0" y="35"/>
                  <a:pt x="1" y="36"/>
                  <a:pt x="2" y="36"/>
                </a:cubicBezTo>
                <a:cubicBezTo>
                  <a:pt x="3" y="36"/>
                  <a:pt x="3" y="36"/>
                  <a:pt x="3" y="36"/>
                </a:cubicBezTo>
                <a:cubicBezTo>
                  <a:pt x="17" y="28"/>
                  <a:pt x="17" y="28"/>
                  <a:pt x="17" y="28"/>
                </a:cubicBezTo>
                <a:cubicBezTo>
                  <a:pt x="31" y="20"/>
                  <a:pt x="31" y="20"/>
                  <a:pt x="31" y="20"/>
                </a:cubicBezTo>
                <a:cubicBezTo>
                  <a:pt x="32" y="19"/>
                  <a:pt x="32" y="17"/>
                  <a:pt x="31" y="16"/>
                </a:cubicBezTo>
                <a:cubicBezTo>
                  <a:pt x="17" y="8"/>
                  <a:pt x="17" y="8"/>
                  <a:pt x="17" y="8"/>
                </a:cubicBezTo>
                <a:cubicBezTo>
                  <a:pt x="3" y="0"/>
                  <a:pt x="3" y="0"/>
                  <a:pt x="3" y="0"/>
                </a:cubicBezTo>
                <a:cubicBezTo>
                  <a:pt x="3" y="0"/>
                  <a:pt x="3" y="0"/>
                  <a:pt x="2" y="0"/>
                </a:cubicBezTo>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s-CO" dirty="0"/>
          </a:p>
        </p:txBody>
      </p:sp>
      <p:sp>
        <p:nvSpPr>
          <p:cNvPr id="16" name="Marcador de número de diapositiva 8">
            <a:extLst>
              <a:ext uri="{FF2B5EF4-FFF2-40B4-BE49-F238E27FC236}">
                <a16:creationId xmlns:a16="http://schemas.microsoft.com/office/drawing/2014/main" id="{8EAFB0F6-1A8E-B46F-E5D8-171CA639E8D5}"/>
              </a:ext>
            </a:extLst>
          </p:cNvPr>
          <p:cNvSpPr txBox="1">
            <a:spLocks/>
          </p:cNvSpPr>
          <p:nvPr userDrawn="1"/>
        </p:nvSpPr>
        <p:spPr>
          <a:xfrm>
            <a:off x="11335587" y="6219822"/>
            <a:ext cx="285283" cy="280037"/>
          </a:xfrm>
          <a:prstGeom prst="rect">
            <a:avLst/>
          </a:prstGeom>
        </p:spPr>
        <p:txBody>
          <a:bodyPr/>
          <a:lstStyle>
            <a:defPPr>
              <a:defRPr lang="es-CO"/>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FA3BDF1-CB99-44C9-A758-BCC0C2EC51A5}" type="slidenum">
              <a:rPr lang="es-CO" smtClean="0"/>
              <a:pPr/>
              <a:t>‹#›</a:t>
            </a:fld>
            <a:endParaRPr lang="es-CO" dirty="0"/>
          </a:p>
        </p:txBody>
      </p:sp>
    </p:spTree>
    <p:extLst>
      <p:ext uri="{BB962C8B-B14F-4D97-AF65-F5344CB8AC3E}">
        <p14:creationId xmlns:p14="http://schemas.microsoft.com/office/powerpoint/2010/main" val="41365969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588B1323-E76A-EFB5-176E-9DEC5D7C3746}"/>
              </a:ext>
            </a:extLst>
          </p:cNvPr>
          <p:cNvSpPr/>
          <p:nvPr userDrawn="1"/>
        </p:nvSpPr>
        <p:spPr>
          <a:xfrm>
            <a:off x="11282044" y="6137910"/>
            <a:ext cx="370205" cy="366078"/>
          </a:xfrm>
          <a:prstGeom prst="rect">
            <a:avLst/>
          </a:prstGeom>
          <a:no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20" name="Freeform 15"/>
          <p:cNvSpPr>
            <a:spLocks noEditPoints="1"/>
          </p:cNvSpPr>
          <p:nvPr userDrawn="1"/>
        </p:nvSpPr>
        <p:spPr bwMode="auto">
          <a:xfrm>
            <a:off x="11280775" y="5911850"/>
            <a:ext cx="576263" cy="990600"/>
          </a:xfrm>
          <a:custGeom>
            <a:avLst/>
            <a:gdLst>
              <a:gd name="T0" fmla="*/ 11 w 363"/>
              <a:gd name="T1" fmla="*/ 618 h 624"/>
              <a:gd name="T2" fmla="*/ 3 w 363"/>
              <a:gd name="T3" fmla="*/ 618 h 624"/>
              <a:gd name="T4" fmla="*/ 0 w 363"/>
              <a:gd name="T5" fmla="*/ 624 h 624"/>
              <a:gd name="T6" fmla="*/ 8 w 363"/>
              <a:gd name="T7" fmla="*/ 624 h 624"/>
              <a:gd name="T8" fmla="*/ 11 w 363"/>
              <a:gd name="T9" fmla="*/ 618 h 624"/>
              <a:gd name="T10" fmla="*/ 360 w 363"/>
              <a:gd name="T11" fmla="*/ 0 h 624"/>
              <a:gd name="T12" fmla="*/ 357 w 363"/>
              <a:gd name="T13" fmla="*/ 6 h 624"/>
              <a:gd name="T14" fmla="*/ 360 w 363"/>
              <a:gd name="T15" fmla="*/ 12 h 624"/>
              <a:gd name="T16" fmla="*/ 363 w 363"/>
              <a:gd name="T17" fmla="*/ 6 h 624"/>
              <a:gd name="T18" fmla="*/ 360 w 363"/>
              <a:gd name="T19" fmla="*/ 0 h 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3" h="624">
                <a:moveTo>
                  <a:pt x="11" y="618"/>
                </a:moveTo>
                <a:lnTo>
                  <a:pt x="3" y="618"/>
                </a:lnTo>
                <a:lnTo>
                  <a:pt x="0" y="624"/>
                </a:lnTo>
                <a:lnTo>
                  <a:pt x="8" y="624"/>
                </a:lnTo>
                <a:lnTo>
                  <a:pt x="11" y="618"/>
                </a:lnTo>
                <a:close/>
                <a:moveTo>
                  <a:pt x="360" y="0"/>
                </a:moveTo>
                <a:lnTo>
                  <a:pt x="357" y="6"/>
                </a:lnTo>
                <a:lnTo>
                  <a:pt x="360" y="12"/>
                </a:lnTo>
                <a:lnTo>
                  <a:pt x="363" y="6"/>
                </a:lnTo>
                <a:lnTo>
                  <a:pt x="360" y="0"/>
                </a:lnTo>
                <a:close/>
              </a:path>
            </a:pathLst>
          </a:custGeom>
          <a:solidFill>
            <a:srgbClr val="DDF0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CO"/>
          </a:p>
        </p:txBody>
      </p:sp>
      <p:sp>
        <p:nvSpPr>
          <p:cNvPr id="21" name="Freeform 16"/>
          <p:cNvSpPr>
            <a:spLocks noEditPoints="1"/>
          </p:cNvSpPr>
          <p:nvPr userDrawn="1"/>
        </p:nvSpPr>
        <p:spPr bwMode="auto">
          <a:xfrm>
            <a:off x="11280775" y="5911850"/>
            <a:ext cx="576263" cy="990600"/>
          </a:xfrm>
          <a:custGeom>
            <a:avLst/>
            <a:gdLst>
              <a:gd name="T0" fmla="*/ 11 w 363"/>
              <a:gd name="T1" fmla="*/ 618 h 624"/>
              <a:gd name="T2" fmla="*/ 3 w 363"/>
              <a:gd name="T3" fmla="*/ 618 h 624"/>
              <a:gd name="T4" fmla="*/ 0 w 363"/>
              <a:gd name="T5" fmla="*/ 624 h 624"/>
              <a:gd name="T6" fmla="*/ 8 w 363"/>
              <a:gd name="T7" fmla="*/ 624 h 624"/>
              <a:gd name="T8" fmla="*/ 11 w 363"/>
              <a:gd name="T9" fmla="*/ 618 h 624"/>
              <a:gd name="T10" fmla="*/ 360 w 363"/>
              <a:gd name="T11" fmla="*/ 0 h 624"/>
              <a:gd name="T12" fmla="*/ 357 w 363"/>
              <a:gd name="T13" fmla="*/ 6 h 624"/>
              <a:gd name="T14" fmla="*/ 360 w 363"/>
              <a:gd name="T15" fmla="*/ 12 h 624"/>
              <a:gd name="T16" fmla="*/ 363 w 363"/>
              <a:gd name="T17" fmla="*/ 6 h 624"/>
              <a:gd name="T18" fmla="*/ 360 w 363"/>
              <a:gd name="T19" fmla="*/ 0 h 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3" h="624">
                <a:moveTo>
                  <a:pt x="11" y="618"/>
                </a:moveTo>
                <a:lnTo>
                  <a:pt x="3" y="618"/>
                </a:lnTo>
                <a:lnTo>
                  <a:pt x="0" y="624"/>
                </a:lnTo>
                <a:lnTo>
                  <a:pt x="8" y="624"/>
                </a:lnTo>
                <a:lnTo>
                  <a:pt x="11" y="618"/>
                </a:lnTo>
                <a:moveTo>
                  <a:pt x="360" y="0"/>
                </a:moveTo>
                <a:lnTo>
                  <a:pt x="357" y="6"/>
                </a:lnTo>
                <a:lnTo>
                  <a:pt x="360" y="12"/>
                </a:lnTo>
                <a:lnTo>
                  <a:pt x="363" y="6"/>
                </a:lnTo>
                <a:lnTo>
                  <a:pt x="36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CO"/>
          </a:p>
        </p:txBody>
      </p:sp>
      <p:sp>
        <p:nvSpPr>
          <p:cNvPr id="26" name="Freeform 110"/>
          <p:cNvSpPr>
            <a:spLocks noEditPoints="1"/>
          </p:cNvSpPr>
          <p:nvPr userDrawn="1"/>
        </p:nvSpPr>
        <p:spPr bwMode="auto">
          <a:xfrm>
            <a:off x="11741150" y="6075363"/>
            <a:ext cx="595313" cy="1022350"/>
          </a:xfrm>
          <a:custGeom>
            <a:avLst/>
            <a:gdLst>
              <a:gd name="T0" fmla="*/ 11 w 375"/>
              <a:gd name="T1" fmla="*/ 638 h 644"/>
              <a:gd name="T2" fmla="*/ 3 w 375"/>
              <a:gd name="T3" fmla="*/ 638 h 644"/>
              <a:gd name="T4" fmla="*/ 0 w 375"/>
              <a:gd name="T5" fmla="*/ 644 h 644"/>
              <a:gd name="T6" fmla="*/ 8 w 375"/>
              <a:gd name="T7" fmla="*/ 644 h 644"/>
              <a:gd name="T8" fmla="*/ 11 w 375"/>
              <a:gd name="T9" fmla="*/ 638 h 644"/>
              <a:gd name="T10" fmla="*/ 372 w 375"/>
              <a:gd name="T11" fmla="*/ 0 h 644"/>
              <a:gd name="T12" fmla="*/ 368 w 375"/>
              <a:gd name="T13" fmla="*/ 6 h 644"/>
              <a:gd name="T14" fmla="*/ 372 w 375"/>
              <a:gd name="T15" fmla="*/ 13 h 644"/>
              <a:gd name="T16" fmla="*/ 375 w 375"/>
              <a:gd name="T17" fmla="*/ 6 h 644"/>
              <a:gd name="T18" fmla="*/ 372 w 375"/>
              <a:gd name="T19" fmla="*/ 0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5" h="644">
                <a:moveTo>
                  <a:pt x="11" y="638"/>
                </a:moveTo>
                <a:lnTo>
                  <a:pt x="3" y="638"/>
                </a:lnTo>
                <a:lnTo>
                  <a:pt x="0" y="644"/>
                </a:lnTo>
                <a:lnTo>
                  <a:pt x="8" y="644"/>
                </a:lnTo>
                <a:lnTo>
                  <a:pt x="11" y="638"/>
                </a:lnTo>
                <a:close/>
                <a:moveTo>
                  <a:pt x="372" y="0"/>
                </a:moveTo>
                <a:lnTo>
                  <a:pt x="368" y="6"/>
                </a:lnTo>
                <a:lnTo>
                  <a:pt x="372" y="13"/>
                </a:lnTo>
                <a:lnTo>
                  <a:pt x="375" y="6"/>
                </a:lnTo>
                <a:lnTo>
                  <a:pt x="372" y="0"/>
                </a:lnTo>
                <a:close/>
              </a:path>
            </a:pathLst>
          </a:custGeom>
          <a:solidFill>
            <a:srgbClr val="DDF0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CO"/>
          </a:p>
        </p:txBody>
      </p:sp>
      <p:sp>
        <p:nvSpPr>
          <p:cNvPr id="27" name="Freeform 111"/>
          <p:cNvSpPr>
            <a:spLocks noEditPoints="1"/>
          </p:cNvSpPr>
          <p:nvPr userDrawn="1"/>
        </p:nvSpPr>
        <p:spPr bwMode="auto">
          <a:xfrm>
            <a:off x="11741150" y="6075363"/>
            <a:ext cx="595313" cy="1022350"/>
          </a:xfrm>
          <a:custGeom>
            <a:avLst/>
            <a:gdLst>
              <a:gd name="T0" fmla="*/ 11 w 375"/>
              <a:gd name="T1" fmla="*/ 638 h 644"/>
              <a:gd name="T2" fmla="*/ 3 w 375"/>
              <a:gd name="T3" fmla="*/ 638 h 644"/>
              <a:gd name="T4" fmla="*/ 0 w 375"/>
              <a:gd name="T5" fmla="*/ 644 h 644"/>
              <a:gd name="T6" fmla="*/ 8 w 375"/>
              <a:gd name="T7" fmla="*/ 644 h 644"/>
              <a:gd name="T8" fmla="*/ 11 w 375"/>
              <a:gd name="T9" fmla="*/ 638 h 644"/>
              <a:gd name="T10" fmla="*/ 372 w 375"/>
              <a:gd name="T11" fmla="*/ 0 h 644"/>
              <a:gd name="T12" fmla="*/ 368 w 375"/>
              <a:gd name="T13" fmla="*/ 6 h 644"/>
              <a:gd name="T14" fmla="*/ 372 w 375"/>
              <a:gd name="T15" fmla="*/ 13 h 644"/>
              <a:gd name="T16" fmla="*/ 375 w 375"/>
              <a:gd name="T17" fmla="*/ 6 h 644"/>
              <a:gd name="T18" fmla="*/ 372 w 375"/>
              <a:gd name="T19" fmla="*/ 0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5" h="644">
                <a:moveTo>
                  <a:pt x="11" y="638"/>
                </a:moveTo>
                <a:lnTo>
                  <a:pt x="3" y="638"/>
                </a:lnTo>
                <a:lnTo>
                  <a:pt x="0" y="644"/>
                </a:lnTo>
                <a:lnTo>
                  <a:pt x="8" y="644"/>
                </a:lnTo>
                <a:lnTo>
                  <a:pt x="11" y="638"/>
                </a:lnTo>
                <a:moveTo>
                  <a:pt x="372" y="0"/>
                </a:moveTo>
                <a:lnTo>
                  <a:pt x="368" y="6"/>
                </a:lnTo>
                <a:lnTo>
                  <a:pt x="372" y="13"/>
                </a:lnTo>
                <a:lnTo>
                  <a:pt x="375" y="6"/>
                </a:lnTo>
                <a:lnTo>
                  <a:pt x="37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CO"/>
          </a:p>
        </p:txBody>
      </p:sp>
      <p:sp>
        <p:nvSpPr>
          <p:cNvPr id="31" name="Freeform 115"/>
          <p:cNvSpPr>
            <a:spLocks noEditPoints="1"/>
          </p:cNvSpPr>
          <p:nvPr userDrawn="1"/>
        </p:nvSpPr>
        <p:spPr bwMode="auto">
          <a:xfrm>
            <a:off x="2946400" y="4676776"/>
            <a:ext cx="1690688" cy="3070225"/>
          </a:xfrm>
          <a:custGeom>
            <a:avLst/>
            <a:gdLst>
              <a:gd name="T0" fmla="*/ 5 w 650"/>
              <a:gd name="T1" fmla="*/ 1175 h 1179"/>
              <a:gd name="T2" fmla="*/ 0 w 650"/>
              <a:gd name="T3" fmla="*/ 1175 h 1179"/>
              <a:gd name="T4" fmla="*/ 3 w 650"/>
              <a:gd name="T5" fmla="*/ 1179 h 1179"/>
              <a:gd name="T6" fmla="*/ 7 w 650"/>
              <a:gd name="T7" fmla="*/ 1179 h 1179"/>
              <a:gd name="T8" fmla="*/ 5 w 650"/>
              <a:gd name="T9" fmla="*/ 1175 h 1179"/>
              <a:gd name="T10" fmla="*/ 648 w 650"/>
              <a:gd name="T11" fmla="*/ 0 h 1179"/>
              <a:gd name="T12" fmla="*/ 644 w 650"/>
              <a:gd name="T13" fmla="*/ 2 h 1179"/>
              <a:gd name="T14" fmla="*/ 646 w 650"/>
              <a:gd name="T15" fmla="*/ 5 h 1179"/>
              <a:gd name="T16" fmla="*/ 650 w 650"/>
              <a:gd name="T17" fmla="*/ 3 h 1179"/>
              <a:gd name="T18" fmla="*/ 648 w 650"/>
              <a:gd name="T19" fmla="*/ 0 h 1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0" h="1179">
                <a:moveTo>
                  <a:pt x="5" y="1175"/>
                </a:moveTo>
                <a:cubicBezTo>
                  <a:pt x="0" y="1175"/>
                  <a:pt x="0" y="1175"/>
                  <a:pt x="0" y="1175"/>
                </a:cubicBezTo>
                <a:cubicBezTo>
                  <a:pt x="1" y="1176"/>
                  <a:pt x="2" y="1177"/>
                  <a:pt x="3" y="1179"/>
                </a:cubicBezTo>
                <a:cubicBezTo>
                  <a:pt x="7" y="1179"/>
                  <a:pt x="7" y="1179"/>
                  <a:pt x="7" y="1179"/>
                </a:cubicBezTo>
                <a:cubicBezTo>
                  <a:pt x="6" y="1177"/>
                  <a:pt x="6" y="1176"/>
                  <a:pt x="5" y="1175"/>
                </a:cubicBezTo>
                <a:moveTo>
                  <a:pt x="648" y="0"/>
                </a:moveTo>
                <a:cubicBezTo>
                  <a:pt x="647" y="1"/>
                  <a:pt x="645" y="1"/>
                  <a:pt x="644" y="2"/>
                </a:cubicBezTo>
                <a:cubicBezTo>
                  <a:pt x="646" y="5"/>
                  <a:pt x="646" y="5"/>
                  <a:pt x="646" y="5"/>
                </a:cubicBezTo>
                <a:cubicBezTo>
                  <a:pt x="647" y="5"/>
                  <a:pt x="649" y="4"/>
                  <a:pt x="650" y="3"/>
                </a:cubicBezTo>
                <a:cubicBezTo>
                  <a:pt x="648" y="0"/>
                  <a:pt x="648" y="0"/>
                  <a:pt x="648" y="0"/>
                </a:cubicBezTo>
              </a:path>
            </a:pathLst>
          </a:custGeom>
          <a:solidFill>
            <a:srgbClr val="E0F1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CO"/>
          </a:p>
        </p:txBody>
      </p:sp>
      <p:sp>
        <p:nvSpPr>
          <p:cNvPr id="34" name="Freeform 118"/>
          <p:cNvSpPr>
            <a:spLocks noEditPoints="1"/>
          </p:cNvSpPr>
          <p:nvPr userDrawn="1"/>
        </p:nvSpPr>
        <p:spPr bwMode="auto">
          <a:xfrm>
            <a:off x="4233862" y="5700713"/>
            <a:ext cx="1257300" cy="2168525"/>
          </a:xfrm>
          <a:custGeom>
            <a:avLst/>
            <a:gdLst>
              <a:gd name="T0" fmla="*/ 11 w 792"/>
              <a:gd name="T1" fmla="*/ 1359 h 1366"/>
              <a:gd name="T2" fmla="*/ 5 w 792"/>
              <a:gd name="T3" fmla="*/ 1359 h 1366"/>
              <a:gd name="T4" fmla="*/ 0 w 792"/>
              <a:gd name="T5" fmla="*/ 1366 h 1366"/>
              <a:gd name="T6" fmla="*/ 8 w 792"/>
              <a:gd name="T7" fmla="*/ 1366 h 1366"/>
              <a:gd name="T8" fmla="*/ 11 w 792"/>
              <a:gd name="T9" fmla="*/ 1359 h 1366"/>
              <a:gd name="T10" fmla="*/ 788 w 792"/>
              <a:gd name="T11" fmla="*/ 0 h 1366"/>
              <a:gd name="T12" fmla="*/ 785 w 792"/>
              <a:gd name="T13" fmla="*/ 6 h 1366"/>
              <a:gd name="T14" fmla="*/ 788 w 792"/>
              <a:gd name="T15" fmla="*/ 13 h 1366"/>
              <a:gd name="T16" fmla="*/ 792 w 792"/>
              <a:gd name="T17" fmla="*/ 6 h 1366"/>
              <a:gd name="T18" fmla="*/ 788 w 792"/>
              <a:gd name="T19" fmla="*/ 0 h 1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92" h="1366">
                <a:moveTo>
                  <a:pt x="11" y="1359"/>
                </a:moveTo>
                <a:lnTo>
                  <a:pt x="5" y="1359"/>
                </a:lnTo>
                <a:lnTo>
                  <a:pt x="0" y="1366"/>
                </a:lnTo>
                <a:lnTo>
                  <a:pt x="8" y="1366"/>
                </a:lnTo>
                <a:lnTo>
                  <a:pt x="11" y="1359"/>
                </a:lnTo>
                <a:close/>
                <a:moveTo>
                  <a:pt x="788" y="0"/>
                </a:moveTo>
                <a:lnTo>
                  <a:pt x="785" y="6"/>
                </a:lnTo>
                <a:lnTo>
                  <a:pt x="788" y="13"/>
                </a:lnTo>
                <a:lnTo>
                  <a:pt x="792" y="6"/>
                </a:lnTo>
                <a:lnTo>
                  <a:pt x="788" y="0"/>
                </a:lnTo>
                <a:close/>
              </a:path>
            </a:pathLst>
          </a:custGeom>
          <a:solidFill>
            <a:srgbClr val="DDF0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CO"/>
          </a:p>
        </p:txBody>
      </p:sp>
      <p:sp>
        <p:nvSpPr>
          <p:cNvPr id="40" name="Freeform 119"/>
          <p:cNvSpPr>
            <a:spLocks noEditPoints="1"/>
          </p:cNvSpPr>
          <p:nvPr userDrawn="1"/>
        </p:nvSpPr>
        <p:spPr bwMode="auto">
          <a:xfrm>
            <a:off x="4233862" y="5700713"/>
            <a:ext cx="1257300" cy="2168525"/>
          </a:xfrm>
          <a:custGeom>
            <a:avLst/>
            <a:gdLst>
              <a:gd name="T0" fmla="*/ 11 w 792"/>
              <a:gd name="T1" fmla="*/ 1359 h 1366"/>
              <a:gd name="T2" fmla="*/ 5 w 792"/>
              <a:gd name="T3" fmla="*/ 1359 h 1366"/>
              <a:gd name="T4" fmla="*/ 0 w 792"/>
              <a:gd name="T5" fmla="*/ 1366 h 1366"/>
              <a:gd name="T6" fmla="*/ 8 w 792"/>
              <a:gd name="T7" fmla="*/ 1366 h 1366"/>
              <a:gd name="T8" fmla="*/ 11 w 792"/>
              <a:gd name="T9" fmla="*/ 1359 h 1366"/>
              <a:gd name="T10" fmla="*/ 788 w 792"/>
              <a:gd name="T11" fmla="*/ 0 h 1366"/>
              <a:gd name="T12" fmla="*/ 785 w 792"/>
              <a:gd name="T13" fmla="*/ 6 h 1366"/>
              <a:gd name="T14" fmla="*/ 788 w 792"/>
              <a:gd name="T15" fmla="*/ 13 h 1366"/>
              <a:gd name="T16" fmla="*/ 792 w 792"/>
              <a:gd name="T17" fmla="*/ 6 h 1366"/>
              <a:gd name="T18" fmla="*/ 788 w 792"/>
              <a:gd name="T19" fmla="*/ 0 h 1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92" h="1366">
                <a:moveTo>
                  <a:pt x="11" y="1359"/>
                </a:moveTo>
                <a:lnTo>
                  <a:pt x="5" y="1359"/>
                </a:lnTo>
                <a:lnTo>
                  <a:pt x="0" y="1366"/>
                </a:lnTo>
                <a:lnTo>
                  <a:pt x="8" y="1366"/>
                </a:lnTo>
                <a:lnTo>
                  <a:pt x="11" y="1359"/>
                </a:lnTo>
                <a:moveTo>
                  <a:pt x="788" y="0"/>
                </a:moveTo>
                <a:lnTo>
                  <a:pt x="785" y="6"/>
                </a:lnTo>
                <a:lnTo>
                  <a:pt x="788" y="13"/>
                </a:lnTo>
                <a:lnTo>
                  <a:pt x="792" y="6"/>
                </a:lnTo>
                <a:lnTo>
                  <a:pt x="78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CO"/>
          </a:p>
        </p:txBody>
      </p:sp>
      <p:sp>
        <p:nvSpPr>
          <p:cNvPr id="44" name="Freeform 122"/>
          <p:cNvSpPr>
            <a:spLocks noEditPoints="1"/>
          </p:cNvSpPr>
          <p:nvPr userDrawn="1"/>
        </p:nvSpPr>
        <p:spPr bwMode="auto">
          <a:xfrm>
            <a:off x="4306887" y="5929313"/>
            <a:ext cx="1054100" cy="1817688"/>
          </a:xfrm>
          <a:custGeom>
            <a:avLst/>
            <a:gdLst>
              <a:gd name="T0" fmla="*/ 11 w 664"/>
              <a:gd name="T1" fmla="*/ 1138 h 1145"/>
              <a:gd name="T2" fmla="*/ 3 w 664"/>
              <a:gd name="T3" fmla="*/ 1138 h 1145"/>
              <a:gd name="T4" fmla="*/ 0 w 664"/>
              <a:gd name="T5" fmla="*/ 1145 h 1145"/>
              <a:gd name="T6" fmla="*/ 6 w 664"/>
              <a:gd name="T7" fmla="*/ 1145 h 1145"/>
              <a:gd name="T8" fmla="*/ 11 w 664"/>
              <a:gd name="T9" fmla="*/ 1138 h 1145"/>
              <a:gd name="T10" fmla="*/ 659 w 664"/>
              <a:gd name="T11" fmla="*/ 0 h 1145"/>
              <a:gd name="T12" fmla="*/ 655 w 664"/>
              <a:gd name="T13" fmla="*/ 7 h 1145"/>
              <a:gd name="T14" fmla="*/ 659 w 664"/>
              <a:gd name="T15" fmla="*/ 13 h 1145"/>
              <a:gd name="T16" fmla="*/ 664 w 664"/>
              <a:gd name="T17" fmla="*/ 7 h 1145"/>
              <a:gd name="T18" fmla="*/ 659 w 664"/>
              <a:gd name="T19" fmla="*/ 0 h 1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64" h="1145">
                <a:moveTo>
                  <a:pt x="11" y="1138"/>
                </a:moveTo>
                <a:lnTo>
                  <a:pt x="3" y="1138"/>
                </a:lnTo>
                <a:lnTo>
                  <a:pt x="0" y="1145"/>
                </a:lnTo>
                <a:lnTo>
                  <a:pt x="6" y="1145"/>
                </a:lnTo>
                <a:lnTo>
                  <a:pt x="11" y="1138"/>
                </a:lnTo>
                <a:close/>
                <a:moveTo>
                  <a:pt x="659" y="0"/>
                </a:moveTo>
                <a:lnTo>
                  <a:pt x="655" y="7"/>
                </a:lnTo>
                <a:lnTo>
                  <a:pt x="659" y="13"/>
                </a:lnTo>
                <a:lnTo>
                  <a:pt x="664" y="7"/>
                </a:lnTo>
                <a:lnTo>
                  <a:pt x="659" y="0"/>
                </a:lnTo>
                <a:close/>
              </a:path>
            </a:pathLst>
          </a:custGeom>
          <a:solidFill>
            <a:srgbClr val="E7F4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CO"/>
          </a:p>
        </p:txBody>
      </p:sp>
      <p:sp>
        <p:nvSpPr>
          <p:cNvPr id="45" name="Freeform 123"/>
          <p:cNvSpPr>
            <a:spLocks noEditPoints="1"/>
          </p:cNvSpPr>
          <p:nvPr userDrawn="1"/>
        </p:nvSpPr>
        <p:spPr bwMode="auto">
          <a:xfrm>
            <a:off x="4306887" y="5929313"/>
            <a:ext cx="1054100" cy="1817688"/>
          </a:xfrm>
          <a:custGeom>
            <a:avLst/>
            <a:gdLst>
              <a:gd name="T0" fmla="*/ 11 w 664"/>
              <a:gd name="T1" fmla="*/ 1138 h 1145"/>
              <a:gd name="T2" fmla="*/ 3 w 664"/>
              <a:gd name="T3" fmla="*/ 1138 h 1145"/>
              <a:gd name="T4" fmla="*/ 0 w 664"/>
              <a:gd name="T5" fmla="*/ 1145 h 1145"/>
              <a:gd name="T6" fmla="*/ 6 w 664"/>
              <a:gd name="T7" fmla="*/ 1145 h 1145"/>
              <a:gd name="T8" fmla="*/ 11 w 664"/>
              <a:gd name="T9" fmla="*/ 1138 h 1145"/>
              <a:gd name="T10" fmla="*/ 659 w 664"/>
              <a:gd name="T11" fmla="*/ 0 h 1145"/>
              <a:gd name="T12" fmla="*/ 655 w 664"/>
              <a:gd name="T13" fmla="*/ 7 h 1145"/>
              <a:gd name="T14" fmla="*/ 659 w 664"/>
              <a:gd name="T15" fmla="*/ 13 h 1145"/>
              <a:gd name="T16" fmla="*/ 664 w 664"/>
              <a:gd name="T17" fmla="*/ 7 h 1145"/>
              <a:gd name="T18" fmla="*/ 659 w 664"/>
              <a:gd name="T19" fmla="*/ 0 h 1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64" h="1145">
                <a:moveTo>
                  <a:pt x="11" y="1138"/>
                </a:moveTo>
                <a:lnTo>
                  <a:pt x="3" y="1138"/>
                </a:lnTo>
                <a:lnTo>
                  <a:pt x="0" y="1145"/>
                </a:lnTo>
                <a:lnTo>
                  <a:pt x="6" y="1145"/>
                </a:lnTo>
                <a:lnTo>
                  <a:pt x="11" y="1138"/>
                </a:lnTo>
                <a:moveTo>
                  <a:pt x="659" y="0"/>
                </a:moveTo>
                <a:lnTo>
                  <a:pt x="655" y="7"/>
                </a:lnTo>
                <a:lnTo>
                  <a:pt x="659" y="13"/>
                </a:lnTo>
                <a:lnTo>
                  <a:pt x="664" y="7"/>
                </a:lnTo>
                <a:lnTo>
                  <a:pt x="65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CO"/>
          </a:p>
        </p:txBody>
      </p:sp>
      <p:pic>
        <p:nvPicPr>
          <p:cNvPr id="52" name="Imagen 51" descr="Imagen que contiene Interfaz de usuario gráfica&#10;&#10;Descripción generada automáticamente">
            <a:extLst>
              <a:ext uri="{FF2B5EF4-FFF2-40B4-BE49-F238E27FC236}">
                <a16:creationId xmlns:a16="http://schemas.microsoft.com/office/drawing/2014/main" id="{DAFCDD11-167B-0684-B49D-8F70FA841724}"/>
              </a:ext>
            </a:extLst>
          </p:cNvPr>
          <p:cNvPicPr>
            <a:picLocks noChangeAspect="1"/>
          </p:cNvPicPr>
          <p:nvPr userDrawn="1"/>
        </p:nvPicPr>
        <p:blipFill rotWithShape="1">
          <a:blip r:embed="rId25" cstate="print">
            <a:extLst>
              <a:ext uri="{28A0092B-C50C-407E-A947-70E740481C1C}">
                <a14:useLocalDpi xmlns:a14="http://schemas.microsoft.com/office/drawing/2010/main" val="0"/>
              </a:ext>
            </a:extLst>
          </a:blip>
          <a:srcRect l="6918" t="27419" r="6272" b="28424"/>
          <a:stretch/>
        </p:blipFill>
        <p:spPr>
          <a:xfrm>
            <a:off x="8897559" y="6040346"/>
            <a:ext cx="2199860" cy="559934"/>
          </a:xfrm>
          <a:prstGeom prst="rect">
            <a:avLst/>
          </a:prstGeom>
        </p:spPr>
      </p:pic>
      <p:grpSp>
        <p:nvGrpSpPr>
          <p:cNvPr id="3" name="Grupo 2">
            <a:extLst>
              <a:ext uri="{FF2B5EF4-FFF2-40B4-BE49-F238E27FC236}">
                <a16:creationId xmlns:a16="http://schemas.microsoft.com/office/drawing/2014/main" id="{6D668D22-4867-4869-A283-75D49401A390}"/>
              </a:ext>
            </a:extLst>
          </p:cNvPr>
          <p:cNvGrpSpPr/>
          <p:nvPr userDrawn="1"/>
        </p:nvGrpSpPr>
        <p:grpSpPr>
          <a:xfrm>
            <a:off x="-195063" y="170300"/>
            <a:ext cx="2698566" cy="911451"/>
            <a:chOff x="-195063" y="170300"/>
            <a:chExt cx="2698566" cy="911451"/>
          </a:xfrm>
        </p:grpSpPr>
        <p:sp>
          <p:nvSpPr>
            <p:cNvPr id="32" name="AutoShape 3">
              <a:extLst>
                <a:ext uri="{FF2B5EF4-FFF2-40B4-BE49-F238E27FC236}">
                  <a16:creationId xmlns:a16="http://schemas.microsoft.com/office/drawing/2014/main" id="{F47986A1-9683-D451-2AAF-220CAB1E37EE}"/>
                </a:ext>
              </a:extLst>
            </p:cNvPr>
            <p:cNvSpPr>
              <a:spLocks noChangeAspect="1" noChangeArrowheads="1" noTextEdit="1"/>
            </p:cNvSpPr>
            <p:nvPr userDrawn="1"/>
          </p:nvSpPr>
          <p:spPr bwMode="auto">
            <a:xfrm>
              <a:off x="5598" y="266151"/>
              <a:ext cx="2192267" cy="704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s-CO"/>
            </a:p>
          </p:txBody>
        </p:sp>
        <p:sp>
          <p:nvSpPr>
            <p:cNvPr id="38" name="Rectangle 5">
              <a:extLst>
                <a:ext uri="{FF2B5EF4-FFF2-40B4-BE49-F238E27FC236}">
                  <a16:creationId xmlns:a16="http://schemas.microsoft.com/office/drawing/2014/main" id="{98084936-58BB-9B9D-30FF-F023CA0FE56D}"/>
                </a:ext>
              </a:extLst>
            </p:cNvPr>
            <p:cNvSpPr>
              <a:spLocks noChangeArrowheads="1"/>
            </p:cNvSpPr>
            <p:nvPr userDrawn="1"/>
          </p:nvSpPr>
          <p:spPr bwMode="auto">
            <a:xfrm>
              <a:off x="10870" y="239159"/>
              <a:ext cx="2492633" cy="704875"/>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s-CO"/>
            </a:p>
          </p:txBody>
        </p:sp>
        <p:sp>
          <p:nvSpPr>
            <p:cNvPr id="39" name="CuadroTexto 38">
              <a:extLst>
                <a:ext uri="{FF2B5EF4-FFF2-40B4-BE49-F238E27FC236}">
                  <a16:creationId xmlns:a16="http://schemas.microsoft.com/office/drawing/2014/main" id="{A64FB0B4-4302-8644-1F19-9A3E875922D7}"/>
                </a:ext>
              </a:extLst>
            </p:cNvPr>
            <p:cNvSpPr txBox="1"/>
            <p:nvPr userDrawn="1"/>
          </p:nvSpPr>
          <p:spPr>
            <a:xfrm>
              <a:off x="1021294" y="326200"/>
              <a:ext cx="1482209" cy="584775"/>
            </a:xfrm>
            <a:prstGeom prst="rect">
              <a:avLst/>
            </a:prstGeom>
            <a:noFill/>
          </p:spPr>
          <p:txBody>
            <a:bodyPr wrap="square" rtlCol="0">
              <a:spAutoFit/>
            </a:bodyPr>
            <a:lstStyle/>
            <a:p>
              <a:r>
                <a:rPr lang="es-ES" sz="1600" dirty="0">
                  <a:latin typeface="DaxlinePro-Black" panose="02000503070000020004" pitchFamily="50" charset="0"/>
                </a:rPr>
                <a:t>Evaluación de </a:t>
              </a:r>
              <a:br>
                <a:rPr lang="es-ES" sz="1600" dirty="0">
                  <a:latin typeface="DaxlinePro-Black" panose="02000503070000020004" pitchFamily="50" charset="0"/>
                </a:rPr>
              </a:br>
              <a:r>
                <a:rPr lang="es-ES" sz="1600" dirty="0">
                  <a:latin typeface="DaxlinePro-Black" panose="02000503070000020004" pitchFamily="50" charset="0"/>
                </a:rPr>
                <a:t>Impacto</a:t>
              </a:r>
              <a:endParaRPr lang="es-CO" sz="1600" dirty="0">
                <a:solidFill>
                  <a:schemeClr val="accent1"/>
                </a:solidFill>
                <a:latin typeface="DaxlinePro-Black" panose="02000503070000020004" pitchFamily="50" charset="0"/>
              </a:endParaRPr>
            </a:p>
          </p:txBody>
        </p:sp>
        <p:sp>
          <p:nvSpPr>
            <p:cNvPr id="41" name="Freeform 5">
              <a:extLst>
                <a:ext uri="{FF2B5EF4-FFF2-40B4-BE49-F238E27FC236}">
                  <a16:creationId xmlns:a16="http://schemas.microsoft.com/office/drawing/2014/main" id="{9C88453A-CEE5-0BEE-BE49-0231F8296738}"/>
                </a:ext>
              </a:extLst>
            </p:cNvPr>
            <p:cNvSpPr>
              <a:spLocks/>
            </p:cNvSpPr>
            <p:nvPr userDrawn="1"/>
          </p:nvSpPr>
          <p:spPr bwMode="auto">
            <a:xfrm>
              <a:off x="-93432" y="239159"/>
              <a:ext cx="710058" cy="842592"/>
            </a:xfrm>
            <a:custGeom>
              <a:avLst/>
              <a:gdLst>
                <a:gd name="T0" fmla="*/ 2 w 32"/>
                <a:gd name="T1" fmla="*/ 0 h 36"/>
                <a:gd name="T2" fmla="*/ 0 w 32"/>
                <a:gd name="T3" fmla="*/ 2 h 36"/>
                <a:gd name="T4" fmla="*/ 0 w 32"/>
                <a:gd name="T5" fmla="*/ 18 h 36"/>
                <a:gd name="T6" fmla="*/ 0 w 32"/>
                <a:gd name="T7" fmla="*/ 34 h 36"/>
                <a:gd name="T8" fmla="*/ 2 w 32"/>
                <a:gd name="T9" fmla="*/ 36 h 36"/>
                <a:gd name="T10" fmla="*/ 3 w 32"/>
                <a:gd name="T11" fmla="*/ 36 h 36"/>
                <a:gd name="T12" fmla="*/ 17 w 32"/>
                <a:gd name="T13" fmla="*/ 28 h 36"/>
                <a:gd name="T14" fmla="*/ 31 w 32"/>
                <a:gd name="T15" fmla="*/ 20 h 36"/>
                <a:gd name="T16" fmla="*/ 31 w 32"/>
                <a:gd name="T17" fmla="*/ 16 h 36"/>
                <a:gd name="T18" fmla="*/ 17 w 32"/>
                <a:gd name="T19" fmla="*/ 8 h 36"/>
                <a:gd name="T20" fmla="*/ 3 w 32"/>
                <a:gd name="T21" fmla="*/ 0 h 36"/>
                <a:gd name="T22" fmla="*/ 2 w 32"/>
                <a:gd name="T23"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 h="36">
                  <a:moveTo>
                    <a:pt x="2" y="0"/>
                  </a:moveTo>
                  <a:cubicBezTo>
                    <a:pt x="1" y="0"/>
                    <a:pt x="0" y="1"/>
                    <a:pt x="0" y="2"/>
                  </a:cubicBezTo>
                  <a:cubicBezTo>
                    <a:pt x="0" y="18"/>
                    <a:pt x="0" y="18"/>
                    <a:pt x="0" y="18"/>
                  </a:cubicBezTo>
                  <a:cubicBezTo>
                    <a:pt x="0" y="34"/>
                    <a:pt x="0" y="34"/>
                    <a:pt x="0" y="34"/>
                  </a:cubicBezTo>
                  <a:cubicBezTo>
                    <a:pt x="0" y="35"/>
                    <a:pt x="1" y="36"/>
                    <a:pt x="2" y="36"/>
                  </a:cubicBezTo>
                  <a:cubicBezTo>
                    <a:pt x="3" y="36"/>
                    <a:pt x="3" y="36"/>
                    <a:pt x="3" y="36"/>
                  </a:cubicBezTo>
                  <a:cubicBezTo>
                    <a:pt x="17" y="28"/>
                    <a:pt x="17" y="28"/>
                    <a:pt x="17" y="28"/>
                  </a:cubicBezTo>
                  <a:cubicBezTo>
                    <a:pt x="31" y="20"/>
                    <a:pt x="31" y="20"/>
                    <a:pt x="31" y="20"/>
                  </a:cubicBezTo>
                  <a:cubicBezTo>
                    <a:pt x="32" y="19"/>
                    <a:pt x="32" y="17"/>
                    <a:pt x="31" y="16"/>
                  </a:cubicBezTo>
                  <a:cubicBezTo>
                    <a:pt x="17" y="8"/>
                    <a:pt x="17" y="8"/>
                    <a:pt x="17" y="8"/>
                  </a:cubicBezTo>
                  <a:cubicBezTo>
                    <a:pt x="3" y="0"/>
                    <a:pt x="3" y="0"/>
                    <a:pt x="3" y="0"/>
                  </a:cubicBezTo>
                  <a:cubicBezTo>
                    <a:pt x="3" y="0"/>
                    <a:pt x="3" y="0"/>
                    <a:pt x="2" y="0"/>
                  </a:cubicBezTo>
                </a:path>
              </a:pathLst>
            </a:custGeom>
            <a:solidFill>
              <a:schemeClr val="accent1">
                <a:alpha val="50000"/>
              </a:schemeClr>
            </a:solidFill>
            <a:ln>
              <a:noFill/>
            </a:ln>
          </p:spPr>
          <p:txBody>
            <a:bodyPr vert="horz" wrap="square" lIns="91440" tIns="45720" rIns="91440" bIns="45720" numCol="1" anchor="t" anchorCtr="0" compatLnSpc="1">
              <a:prstTxWarp prst="textNoShape">
                <a:avLst/>
              </a:prstTxWarp>
            </a:bodyPr>
            <a:lstStyle/>
            <a:p>
              <a:endParaRPr lang="es-CO"/>
            </a:p>
          </p:txBody>
        </p:sp>
        <p:sp>
          <p:nvSpPr>
            <p:cNvPr id="51" name="Freeform 5">
              <a:extLst>
                <a:ext uri="{FF2B5EF4-FFF2-40B4-BE49-F238E27FC236}">
                  <a16:creationId xmlns:a16="http://schemas.microsoft.com/office/drawing/2014/main" id="{4FDBBD74-B1A2-B3BA-3BAA-F8C795D0DF0F}"/>
                </a:ext>
              </a:extLst>
            </p:cNvPr>
            <p:cNvSpPr>
              <a:spLocks/>
            </p:cNvSpPr>
            <p:nvPr userDrawn="1"/>
          </p:nvSpPr>
          <p:spPr bwMode="auto">
            <a:xfrm>
              <a:off x="-195063" y="170300"/>
              <a:ext cx="710058" cy="842592"/>
            </a:xfrm>
            <a:custGeom>
              <a:avLst/>
              <a:gdLst>
                <a:gd name="T0" fmla="*/ 2 w 32"/>
                <a:gd name="T1" fmla="*/ 0 h 36"/>
                <a:gd name="T2" fmla="*/ 0 w 32"/>
                <a:gd name="T3" fmla="*/ 2 h 36"/>
                <a:gd name="T4" fmla="*/ 0 w 32"/>
                <a:gd name="T5" fmla="*/ 18 h 36"/>
                <a:gd name="T6" fmla="*/ 0 w 32"/>
                <a:gd name="T7" fmla="*/ 34 h 36"/>
                <a:gd name="T8" fmla="*/ 2 w 32"/>
                <a:gd name="T9" fmla="*/ 36 h 36"/>
                <a:gd name="T10" fmla="*/ 3 w 32"/>
                <a:gd name="T11" fmla="*/ 36 h 36"/>
                <a:gd name="T12" fmla="*/ 17 w 32"/>
                <a:gd name="T13" fmla="*/ 28 h 36"/>
                <a:gd name="T14" fmla="*/ 31 w 32"/>
                <a:gd name="T15" fmla="*/ 20 h 36"/>
                <a:gd name="T16" fmla="*/ 31 w 32"/>
                <a:gd name="T17" fmla="*/ 16 h 36"/>
                <a:gd name="T18" fmla="*/ 17 w 32"/>
                <a:gd name="T19" fmla="*/ 8 h 36"/>
                <a:gd name="T20" fmla="*/ 3 w 32"/>
                <a:gd name="T21" fmla="*/ 0 h 36"/>
                <a:gd name="T22" fmla="*/ 2 w 32"/>
                <a:gd name="T23"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 h="36">
                  <a:moveTo>
                    <a:pt x="2" y="0"/>
                  </a:moveTo>
                  <a:cubicBezTo>
                    <a:pt x="1" y="0"/>
                    <a:pt x="0" y="1"/>
                    <a:pt x="0" y="2"/>
                  </a:cubicBezTo>
                  <a:cubicBezTo>
                    <a:pt x="0" y="18"/>
                    <a:pt x="0" y="18"/>
                    <a:pt x="0" y="18"/>
                  </a:cubicBezTo>
                  <a:cubicBezTo>
                    <a:pt x="0" y="34"/>
                    <a:pt x="0" y="34"/>
                    <a:pt x="0" y="34"/>
                  </a:cubicBezTo>
                  <a:cubicBezTo>
                    <a:pt x="0" y="35"/>
                    <a:pt x="1" y="36"/>
                    <a:pt x="2" y="36"/>
                  </a:cubicBezTo>
                  <a:cubicBezTo>
                    <a:pt x="3" y="36"/>
                    <a:pt x="3" y="36"/>
                    <a:pt x="3" y="36"/>
                  </a:cubicBezTo>
                  <a:cubicBezTo>
                    <a:pt x="17" y="28"/>
                    <a:pt x="17" y="28"/>
                    <a:pt x="17" y="28"/>
                  </a:cubicBezTo>
                  <a:cubicBezTo>
                    <a:pt x="31" y="20"/>
                    <a:pt x="31" y="20"/>
                    <a:pt x="31" y="20"/>
                  </a:cubicBezTo>
                  <a:cubicBezTo>
                    <a:pt x="32" y="19"/>
                    <a:pt x="32" y="17"/>
                    <a:pt x="31" y="16"/>
                  </a:cubicBezTo>
                  <a:cubicBezTo>
                    <a:pt x="17" y="8"/>
                    <a:pt x="17" y="8"/>
                    <a:pt x="17" y="8"/>
                  </a:cubicBezTo>
                  <a:cubicBezTo>
                    <a:pt x="3" y="0"/>
                    <a:pt x="3" y="0"/>
                    <a:pt x="3" y="0"/>
                  </a:cubicBezTo>
                  <a:cubicBezTo>
                    <a:pt x="3" y="0"/>
                    <a:pt x="3" y="0"/>
                    <a:pt x="2" y="0"/>
                  </a:cubicBezTo>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s-CO"/>
            </a:p>
          </p:txBody>
        </p:sp>
      </p:grpSp>
    </p:spTree>
    <p:extLst>
      <p:ext uri="{BB962C8B-B14F-4D97-AF65-F5344CB8AC3E}">
        <p14:creationId xmlns:p14="http://schemas.microsoft.com/office/powerpoint/2010/main" val="362225416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0" r:id="rId4"/>
    <p:sldLayoutId id="2147483664" r:id="rId5"/>
    <p:sldLayoutId id="2147483652" r:id="rId6"/>
    <p:sldLayoutId id="2147483661" r:id="rId7"/>
    <p:sldLayoutId id="2147483665" r:id="rId8"/>
    <p:sldLayoutId id="2147483666" r:id="rId9"/>
    <p:sldLayoutId id="2147483654" r:id="rId10"/>
    <p:sldLayoutId id="2147483667" r:id="rId11"/>
    <p:sldLayoutId id="2147483668" r:id="rId12"/>
    <p:sldLayoutId id="2147483658" r:id="rId13"/>
    <p:sldLayoutId id="2147483662" r:id="rId14"/>
    <p:sldLayoutId id="2147483663" r:id="rId15"/>
    <p:sldLayoutId id="2147483669" r:id="rId16"/>
    <p:sldLayoutId id="2147483670" r:id="rId17"/>
    <p:sldLayoutId id="2147483671" r:id="rId18"/>
    <p:sldLayoutId id="2147483659" r:id="rId19"/>
    <p:sldLayoutId id="2147483676" r:id="rId20"/>
    <p:sldLayoutId id="2147483686" r:id="rId21"/>
    <p:sldLayoutId id="2147483687" r:id="rId22"/>
    <p:sldLayoutId id="2147483672" r:id="rId2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15.jpeg"/><Relationship Id="rId7" Type="http://schemas.openxmlformats.org/officeDocument/2006/relationships/image" Target="../media/image260.png"/><Relationship Id="rId2" Type="http://schemas.openxmlformats.org/officeDocument/2006/relationships/image" Target="../media/image14.png"/><Relationship Id="rId1" Type="http://schemas.openxmlformats.org/officeDocument/2006/relationships/slideLayout" Target="../slideLayouts/slideLayout20.xml"/><Relationship Id="rId4" Type="http://schemas.openxmlformats.org/officeDocument/2006/relationships/image" Target="../media/image16.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0.xml"/></Relationships>
</file>

<file path=ppt/slides/_rels/slide1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7" Type="http://schemas.openxmlformats.org/officeDocument/2006/relationships/image" Target="../media/image11.png"/><Relationship Id="rId2" Type="http://schemas.openxmlformats.org/officeDocument/2006/relationships/image" Target="../media/image7.png"/><Relationship Id="rId1" Type="http://schemas.openxmlformats.org/officeDocument/2006/relationships/slideLayout" Target="../slideLayouts/slideLayout20.xml"/><Relationship Id="rId6" Type="http://schemas.openxmlformats.org/officeDocument/2006/relationships/image" Target="../media/image100.png"/><Relationship Id="rId5" Type="http://schemas.openxmlformats.org/officeDocument/2006/relationships/image" Target="../media/image90.png"/></Relationships>
</file>

<file path=ppt/slides/_rels/slide5.xml.rels><?xml version="1.0" encoding="UTF-8" standalone="yes"?>
<Relationships xmlns="http://schemas.openxmlformats.org/package/2006/relationships"><Relationship Id="rId8" Type="http://schemas.openxmlformats.org/officeDocument/2006/relationships/image" Target="../media/image16.png"/><Relationship Id="rId7" Type="http://schemas.openxmlformats.org/officeDocument/2006/relationships/image" Target="../media/image15.png"/><Relationship Id="rId2" Type="http://schemas.openxmlformats.org/officeDocument/2006/relationships/image" Target="../media/image8.png"/><Relationship Id="rId1" Type="http://schemas.openxmlformats.org/officeDocument/2006/relationships/slideLayout" Target="../slideLayouts/slideLayout20.xml"/><Relationship Id="rId6" Type="http://schemas.openxmlformats.org/officeDocument/2006/relationships/image" Target="../media/image140.png"/><Relationship Id="rId5" Type="http://schemas.openxmlformats.org/officeDocument/2006/relationships/image" Target="../media/image130.png"/><Relationship Id="rId9" Type="http://schemas.openxmlformats.org/officeDocument/2006/relationships/image" Target="../media/image17.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0.xml"/></Relationships>
</file>

<file path=ppt/slides/_rels/slide8.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png"/><Relationship Id="rId1" Type="http://schemas.openxmlformats.org/officeDocument/2006/relationships/slideLayout" Target="../slideLayouts/slideLayout20.xml"/></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71767" y="1429195"/>
            <a:ext cx="6537278" cy="1588127"/>
          </a:xfrm>
        </p:spPr>
        <p:txBody>
          <a:bodyPr/>
          <a:lstStyle/>
          <a:p>
            <a:r>
              <a:rPr lang="es-CO" sz="5400" dirty="0"/>
              <a:t>5 – Regresión Discontinua (RD)</a:t>
            </a:r>
          </a:p>
        </p:txBody>
      </p:sp>
      <p:sp>
        <p:nvSpPr>
          <p:cNvPr id="3" name="Rectángulo 2">
            <a:extLst>
              <a:ext uri="{FF2B5EF4-FFF2-40B4-BE49-F238E27FC236}">
                <a16:creationId xmlns:a16="http://schemas.microsoft.com/office/drawing/2014/main" id="{98E1F193-3EB5-4857-A542-8926DED0F4DA}"/>
              </a:ext>
            </a:extLst>
          </p:cNvPr>
          <p:cNvSpPr/>
          <p:nvPr/>
        </p:nvSpPr>
        <p:spPr>
          <a:xfrm>
            <a:off x="1571767" y="3454954"/>
            <a:ext cx="6096000" cy="646331"/>
          </a:xfrm>
          <a:prstGeom prst="rect">
            <a:avLst/>
          </a:prstGeom>
        </p:spPr>
        <p:txBody>
          <a:bodyPr>
            <a:spAutoFit/>
          </a:bodyPr>
          <a:lstStyle/>
          <a:p>
            <a:pPr marR="70485" algn="r">
              <a:tabLst>
                <a:tab pos="4320540" algn="l"/>
              </a:tabLst>
            </a:pPr>
            <a:r>
              <a:rPr lang="es-CO" dirty="0"/>
              <a:t>Evaluación de Impacto</a:t>
            </a:r>
          </a:p>
          <a:p>
            <a:pPr marR="70485" algn="r">
              <a:tabLst>
                <a:tab pos="4320540" algn="l"/>
              </a:tabLst>
            </a:pPr>
            <a:r>
              <a:rPr lang="en-US" dirty="0"/>
              <a:t>Rachid Laajaj</a:t>
            </a:r>
          </a:p>
        </p:txBody>
      </p:sp>
      <p:pic>
        <p:nvPicPr>
          <p:cNvPr id="4" name="Imagen 5">
            <a:extLst>
              <a:ext uri="{FF2B5EF4-FFF2-40B4-BE49-F238E27FC236}">
                <a16:creationId xmlns:a16="http://schemas.microsoft.com/office/drawing/2014/main" id="{CF0815A5-9CBF-C348-7560-B22F35EC86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6668" y="4165300"/>
            <a:ext cx="3349052" cy="508521"/>
          </a:xfrm>
          <a:prstGeom prst="rect">
            <a:avLst/>
          </a:prstGeom>
        </p:spPr>
      </p:pic>
    </p:spTree>
    <p:extLst>
      <p:ext uri="{BB962C8B-B14F-4D97-AF65-F5344CB8AC3E}">
        <p14:creationId xmlns:p14="http://schemas.microsoft.com/office/powerpoint/2010/main" val="34786547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B578A1EA-5C66-9244-971F-F9788B243324}"/>
              </a:ext>
            </a:extLst>
          </p:cNvPr>
          <p:cNvSpPr>
            <a:spLocks noGrp="1"/>
          </p:cNvSpPr>
          <p:nvPr>
            <p:ph type="body" sz="quarter" idx="10"/>
          </p:nvPr>
        </p:nvSpPr>
        <p:spPr>
          <a:xfrm>
            <a:off x="2402358" y="251926"/>
            <a:ext cx="8516202" cy="444500"/>
          </a:xfrm>
        </p:spPr>
        <p:txBody>
          <a:bodyPr/>
          <a:lstStyle/>
          <a:p>
            <a:r>
              <a:rPr lang="es-CO" dirty="0"/>
              <a:t>Ejemplos prácticos (1)</a:t>
            </a:r>
          </a:p>
        </p:txBody>
      </p:sp>
      <p:sp>
        <p:nvSpPr>
          <p:cNvPr id="3" name="Marcador de texto 2">
            <a:extLst>
              <a:ext uri="{FF2B5EF4-FFF2-40B4-BE49-F238E27FC236}">
                <a16:creationId xmlns:a16="http://schemas.microsoft.com/office/drawing/2014/main" id="{77D7B790-35EA-C845-B33C-FCE62B941E29}"/>
              </a:ext>
            </a:extLst>
          </p:cNvPr>
          <p:cNvSpPr>
            <a:spLocks noGrp="1"/>
          </p:cNvSpPr>
          <p:nvPr>
            <p:ph type="body" sz="quarter" idx="11"/>
          </p:nvPr>
        </p:nvSpPr>
        <p:spPr>
          <a:xfrm>
            <a:off x="349898" y="1242267"/>
            <a:ext cx="10870223" cy="4963886"/>
          </a:xfrm>
        </p:spPr>
        <p:txBody>
          <a:bodyPr/>
          <a:lstStyle/>
          <a:p>
            <a:pPr algn="just">
              <a:spcBef>
                <a:spcPts val="1200"/>
              </a:spcBef>
              <a:spcAft>
                <a:spcPts val="1800"/>
              </a:spcAft>
            </a:pPr>
            <a:r>
              <a:rPr lang="en-US" sz="2400" dirty="0" err="1">
                <a:latin typeface="Times" panose="02020603050405020304" pitchFamily="18" charset="0"/>
                <a:cs typeface="Times" panose="02020603050405020304" pitchFamily="18" charset="0"/>
              </a:rPr>
              <a:t>Gagliarducci</a:t>
            </a:r>
            <a:r>
              <a:rPr lang="en-US" sz="2400" dirty="0">
                <a:latin typeface="Times" panose="02020603050405020304" pitchFamily="18" charset="0"/>
                <a:cs typeface="Times" panose="02020603050405020304" pitchFamily="18" charset="0"/>
              </a:rPr>
              <a:t>, S. and </a:t>
            </a:r>
            <a:r>
              <a:rPr lang="en-US" sz="2400" dirty="0" err="1">
                <a:latin typeface="Times" panose="02020603050405020304" pitchFamily="18" charset="0"/>
                <a:cs typeface="Times" panose="02020603050405020304" pitchFamily="18" charset="0"/>
              </a:rPr>
              <a:t>Nannicini</a:t>
            </a:r>
            <a:r>
              <a:rPr lang="en-US" sz="2400" dirty="0">
                <a:latin typeface="Times" panose="02020603050405020304" pitchFamily="18" charset="0"/>
                <a:cs typeface="Times" panose="02020603050405020304" pitchFamily="18" charset="0"/>
              </a:rPr>
              <a:t>, T., 2013. </a:t>
            </a:r>
            <a:r>
              <a:rPr lang="en-US" sz="2400" i="1" u="sng" dirty="0">
                <a:latin typeface="Times" panose="02020603050405020304" pitchFamily="18" charset="0"/>
                <a:cs typeface="Times" panose="02020603050405020304" pitchFamily="18" charset="0"/>
              </a:rPr>
              <a:t>Do better paid politicians perform better? </a:t>
            </a:r>
            <a:r>
              <a:rPr lang="en-US" sz="2400" i="1" dirty="0">
                <a:latin typeface="Times" panose="02020603050405020304" pitchFamily="18" charset="0"/>
                <a:cs typeface="Times" panose="02020603050405020304" pitchFamily="18" charset="0"/>
              </a:rPr>
              <a:t>Disentangling incentives from selection</a:t>
            </a:r>
            <a:r>
              <a:rPr lang="en-US" sz="2400" dirty="0">
                <a:latin typeface="Times" panose="02020603050405020304" pitchFamily="18" charset="0"/>
                <a:cs typeface="Times" panose="02020603050405020304" pitchFamily="18" charset="0"/>
              </a:rPr>
              <a:t>. Journal of the European Economic Association, 11(2), pp.369-398.</a:t>
            </a:r>
          </a:p>
          <a:p>
            <a:pPr algn="just">
              <a:spcBef>
                <a:spcPts val="1200"/>
              </a:spcBef>
              <a:spcAft>
                <a:spcPts val="1800"/>
              </a:spcAft>
            </a:pPr>
            <a:r>
              <a:rPr lang="en-US" sz="2400" dirty="0">
                <a:latin typeface="Times" panose="02020603050405020304" pitchFamily="18" charset="0"/>
                <a:cs typeface="Times" panose="02020603050405020304" pitchFamily="18" charset="0"/>
              </a:rPr>
              <a:t>El </a:t>
            </a:r>
            <a:r>
              <a:rPr lang="es-CO" sz="2400" dirty="0">
                <a:latin typeface="Times" panose="02020603050405020304" pitchFamily="18" charset="0"/>
                <a:cs typeface="Times" panose="02020603050405020304" pitchFamily="18" charset="0"/>
              </a:rPr>
              <a:t>índice de elegibilidad es </a:t>
            </a:r>
            <a:r>
              <a:rPr lang="es-CO" sz="2400" u="sng" dirty="0">
                <a:latin typeface="Times" panose="02020603050405020304" pitchFamily="18" charset="0"/>
                <a:cs typeface="Times" panose="02020603050405020304" pitchFamily="18" charset="0"/>
              </a:rPr>
              <a:t>el tamaño de la población </a:t>
            </a:r>
            <a:r>
              <a:rPr lang="es-CO" sz="2400" dirty="0">
                <a:latin typeface="Times" panose="02020603050405020304" pitchFamily="18" charset="0"/>
                <a:cs typeface="Times" panose="02020603050405020304" pitchFamily="18" charset="0"/>
              </a:rPr>
              <a:t>de los municipios. </a:t>
            </a:r>
          </a:p>
          <a:p>
            <a:pPr algn="just">
              <a:spcBef>
                <a:spcPts val="1200"/>
              </a:spcBef>
              <a:spcAft>
                <a:spcPts val="1800"/>
              </a:spcAft>
            </a:pPr>
            <a:r>
              <a:rPr lang="es-CO" sz="2400" dirty="0">
                <a:latin typeface="Times" panose="02020603050405020304" pitchFamily="18" charset="0"/>
                <a:cs typeface="Times" panose="02020603050405020304" pitchFamily="18" charset="0"/>
              </a:rPr>
              <a:t>En Italia, se aplica un aumento importante del salario del alcalde para municipios de más de </a:t>
            </a:r>
            <a:r>
              <a:rPr lang="es-CO" sz="2400" u="sng" dirty="0">
                <a:latin typeface="Times" panose="02020603050405020304" pitchFamily="18" charset="0"/>
                <a:cs typeface="Times" panose="02020603050405020304" pitchFamily="18" charset="0"/>
              </a:rPr>
              <a:t>5,000 habitantes</a:t>
            </a:r>
            <a:r>
              <a:rPr lang="es-CO" sz="2400" dirty="0">
                <a:latin typeface="Times" panose="02020603050405020304" pitchFamily="18" charset="0"/>
                <a:cs typeface="Times" panose="02020603050405020304" pitchFamily="18" charset="0"/>
              </a:rPr>
              <a:t>. </a:t>
            </a:r>
          </a:p>
          <a:p>
            <a:pPr algn="just">
              <a:spcBef>
                <a:spcPts val="1200"/>
              </a:spcBef>
              <a:spcAft>
                <a:spcPts val="1800"/>
              </a:spcAft>
            </a:pPr>
            <a:r>
              <a:rPr lang="es-CO" sz="2400" dirty="0">
                <a:latin typeface="Times" panose="02020603050405020304" pitchFamily="18" charset="0"/>
                <a:cs typeface="Times" panose="02020603050405020304" pitchFamily="18" charset="0"/>
              </a:rPr>
              <a:t>Primero, se observa </a:t>
            </a:r>
            <a:r>
              <a:rPr lang="es-CO" sz="2400" u="sng" dirty="0">
                <a:latin typeface="Times" panose="02020603050405020304" pitchFamily="18" charset="0"/>
                <a:cs typeface="Times" panose="02020603050405020304" pitchFamily="18" charset="0"/>
              </a:rPr>
              <a:t>qué tan diferentes son los alcaldes</a:t>
            </a:r>
            <a:r>
              <a:rPr lang="es-CO" sz="2400" dirty="0">
                <a:latin typeface="Times" panose="02020603050405020304" pitchFamily="18" charset="0"/>
                <a:cs typeface="Times" panose="02020603050405020304" pitchFamily="18" charset="0"/>
              </a:rPr>
              <a:t> cuando el salario es mayor: aumenta el nivel de educación, etc.</a:t>
            </a:r>
          </a:p>
          <a:p>
            <a:pPr algn="just">
              <a:spcBef>
                <a:spcPts val="1200"/>
              </a:spcBef>
              <a:spcAft>
                <a:spcPts val="1800"/>
              </a:spcAft>
            </a:pPr>
            <a:r>
              <a:rPr lang="es-CO" sz="2400" dirty="0">
                <a:latin typeface="Times" panose="02020603050405020304" pitchFamily="18" charset="0"/>
                <a:cs typeface="Times" panose="02020603050405020304" pitchFamily="18" charset="0"/>
              </a:rPr>
              <a:t>Segundo, se observa una </a:t>
            </a:r>
            <a:r>
              <a:rPr lang="es-CO" sz="2400" u="sng" dirty="0">
                <a:latin typeface="Times" panose="02020603050405020304" pitchFamily="18" charset="0"/>
                <a:cs typeface="Times" panose="02020603050405020304" pitchFamily="18" charset="0"/>
              </a:rPr>
              <a:t>mejoría en varias medidas de eficiencia institucional</a:t>
            </a:r>
            <a:r>
              <a:rPr lang="es-CO" sz="2400" dirty="0">
                <a:latin typeface="Times" panose="02020603050405020304" pitchFamily="18" charset="0"/>
                <a:cs typeface="Times" panose="02020603050405020304" pitchFamily="18" charset="0"/>
              </a:rPr>
              <a:t>.</a:t>
            </a:r>
            <a:endParaRPr lang="en-US" sz="2400" dirty="0">
              <a:latin typeface="Times" panose="02020603050405020304" pitchFamily="18" charset="0"/>
              <a:cs typeface="Times" panose="02020603050405020304" pitchFamily="18" charset="0"/>
            </a:endParaRPr>
          </a:p>
          <a:p>
            <a:pPr algn="just">
              <a:spcAft>
                <a:spcPts val="1200"/>
              </a:spcAft>
            </a:pPr>
            <a:endParaRPr lang="es-CO" sz="2400" dirty="0">
              <a:latin typeface="Times" panose="02020603050405020304" pitchFamily="18" charset="0"/>
              <a:cs typeface="Times" panose="02020603050405020304" pitchFamily="18" charset="0"/>
            </a:endParaRPr>
          </a:p>
        </p:txBody>
      </p:sp>
    </p:spTree>
    <p:extLst>
      <p:ext uri="{BB962C8B-B14F-4D97-AF65-F5344CB8AC3E}">
        <p14:creationId xmlns:p14="http://schemas.microsoft.com/office/powerpoint/2010/main" val="25332306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B578A1EA-5C66-9244-971F-F9788B243324}"/>
              </a:ext>
            </a:extLst>
          </p:cNvPr>
          <p:cNvSpPr>
            <a:spLocks noGrp="1"/>
          </p:cNvSpPr>
          <p:nvPr>
            <p:ph type="body" sz="quarter" idx="10"/>
          </p:nvPr>
        </p:nvSpPr>
        <p:spPr>
          <a:xfrm>
            <a:off x="2402358" y="251926"/>
            <a:ext cx="5295397" cy="444500"/>
          </a:xfrm>
        </p:spPr>
        <p:txBody>
          <a:bodyPr/>
          <a:lstStyle/>
          <a:p>
            <a:r>
              <a:rPr lang="es-CO" dirty="0"/>
              <a:t>Ejemplos prácticos (2)</a:t>
            </a:r>
          </a:p>
        </p:txBody>
      </p:sp>
      <mc:AlternateContent xmlns:mc="http://schemas.openxmlformats.org/markup-compatibility/2006">
        <mc:Choice xmlns:a14="http://schemas.microsoft.com/office/drawing/2010/main" Requires="a14">
          <p:sp>
            <p:nvSpPr>
              <p:cNvPr id="3" name="Marcador de texto 2">
                <a:extLst>
                  <a:ext uri="{FF2B5EF4-FFF2-40B4-BE49-F238E27FC236}">
                    <a16:creationId xmlns:a16="http://schemas.microsoft.com/office/drawing/2014/main" id="{77D7B790-35EA-C845-B33C-FCE62B941E29}"/>
                  </a:ext>
                </a:extLst>
              </p:cNvPr>
              <p:cNvSpPr>
                <a:spLocks noGrp="1"/>
              </p:cNvSpPr>
              <p:nvPr>
                <p:ph type="body" sz="quarter" idx="11"/>
              </p:nvPr>
            </p:nvSpPr>
            <p:spPr>
              <a:xfrm>
                <a:off x="79310" y="1110343"/>
                <a:ext cx="7175241" cy="5095810"/>
              </a:xfrm>
            </p:spPr>
            <p:txBody>
              <a:bodyPr/>
              <a:lstStyle/>
              <a:p>
                <a:pPr algn="just">
                  <a:spcAft>
                    <a:spcPts val="1200"/>
                  </a:spcAft>
                </a:pPr>
                <a:r>
                  <a:rPr lang="en-US" sz="2400" dirty="0">
                    <a:latin typeface="Times" panose="02020603050405020304" pitchFamily="18" charset="0"/>
                    <a:cs typeface="Times" panose="02020603050405020304" pitchFamily="18" charset="0"/>
                  </a:rPr>
                  <a:t>Hoekstra, Mark. 2009. </a:t>
                </a:r>
                <a:r>
                  <a:rPr lang="en-US" sz="2400" i="1" dirty="0">
                    <a:latin typeface="Times" panose="02020603050405020304" pitchFamily="18" charset="0"/>
                    <a:cs typeface="Times" panose="02020603050405020304" pitchFamily="18" charset="0"/>
                  </a:rPr>
                  <a:t>The Effect of Attending the Flagship State University on Earnings: A Discontinuity-Based Approach.</a:t>
                </a:r>
                <a:r>
                  <a:rPr lang="en-US" sz="2400" dirty="0">
                    <a:latin typeface="Times" panose="02020603050405020304" pitchFamily="18" charset="0"/>
                    <a:cs typeface="Times" panose="02020603050405020304" pitchFamily="18" charset="0"/>
                  </a:rPr>
                  <a:t> Review of Economics and Statistics 91 (4): 717–24.</a:t>
                </a:r>
              </a:p>
              <a:p>
                <a:pPr algn="just">
                  <a:spcAft>
                    <a:spcPts val="1200"/>
                  </a:spcAft>
                </a:pPr>
                <a:r>
                  <a:rPr lang="en-US" sz="2400" dirty="0">
                    <a:latin typeface="Times" panose="02020603050405020304" pitchFamily="18" charset="0"/>
                    <a:cs typeface="Times" panose="02020603050405020304" pitchFamily="18" charset="0"/>
                  </a:rPr>
                  <a:t>El </a:t>
                </a:r>
                <a:r>
                  <a:rPr lang="es-CO" sz="2400" dirty="0">
                    <a:latin typeface="Times" panose="02020603050405020304" pitchFamily="18" charset="0"/>
                    <a:cs typeface="Times" panose="02020603050405020304" pitchFamily="18" charset="0"/>
                  </a:rPr>
                  <a:t>índice de elegibilidad es el </a:t>
                </a:r>
                <a:r>
                  <a:rPr lang="en-US" sz="2400" u="sng" dirty="0">
                    <a:latin typeface="Times" panose="02020603050405020304" pitchFamily="18" charset="0"/>
                    <a:cs typeface="Times" panose="02020603050405020304" pitchFamily="18" charset="0"/>
                  </a:rPr>
                  <a:t>SAT score</a:t>
                </a:r>
                <a:r>
                  <a:rPr lang="en-US" sz="2400" dirty="0">
                    <a:latin typeface="Times" panose="02020603050405020304" pitchFamily="18" charset="0"/>
                    <a:cs typeface="Times" panose="02020603050405020304" pitchFamily="18" charset="0"/>
                  </a:rPr>
                  <a:t> (</a:t>
                </a:r>
                <a:r>
                  <a:rPr lang="en-US" sz="2400" dirty="0" err="1">
                    <a:latin typeface="Times" panose="02020603050405020304" pitchFamily="18" charset="0"/>
                    <a:cs typeface="Times" panose="02020603050405020304" pitchFamily="18" charset="0"/>
                  </a:rPr>
                  <a:t>parecido</a:t>
                </a:r>
                <a:r>
                  <a:rPr lang="en-US" sz="2400" dirty="0">
                    <a:latin typeface="Times" panose="02020603050405020304" pitchFamily="18" charset="0"/>
                    <a:cs typeface="Times" panose="02020603050405020304" pitchFamily="18" charset="0"/>
                  </a:rPr>
                  <a:t> a Saber 11 </a:t>
                </a:r>
                <a:r>
                  <a:rPr lang="en-US" sz="2400" dirty="0" err="1">
                    <a:latin typeface="Times" panose="02020603050405020304" pitchFamily="18" charset="0"/>
                    <a:cs typeface="Times" panose="02020603050405020304" pitchFamily="18" charset="0"/>
                  </a:rPr>
                  <a:t>en</a:t>
                </a:r>
                <a:r>
                  <a:rPr lang="en-US" sz="2400" dirty="0">
                    <a:latin typeface="Times" panose="02020603050405020304" pitchFamily="18" charset="0"/>
                    <a:cs typeface="Times" panose="02020603050405020304" pitchFamily="18" charset="0"/>
                  </a:rPr>
                  <a:t> Colombia) </a:t>
                </a:r>
              </a:p>
              <a:p>
                <a:pPr algn="just">
                  <a:spcAft>
                    <a:spcPts val="1200"/>
                  </a:spcAft>
                </a:pPr>
                <a:r>
                  <a:rPr lang="en-US" sz="2400" dirty="0">
                    <a:latin typeface="Times" panose="02020603050405020304" pitchFamily="18" charset="0"/>
                    <a:cs typeface="Times" panose="02020603050405020304" pitchFamily="18" charset="0"/>
                  </a:rPr>
                  <a:t>El </a:t>
                </a:r>
                <a:r>
                  <a:rPr lang="en-US" sz="2400" u="sng" dirty="0">
                    <a:latin typeface="Times" panose="02020603050405020304" pitchFamily="18" charset="0"/>
                    <a:cs typeface="Times" panose="02020603050405020304" pitchFamily="18" charset="0"/>
                  </a:rPr>
                  <a:t>umbral</a:t>
                </a:r>
                <a:r>
                  <a:rPr lang="en-US" sz="2400" dirty="0">
                    <a:latin typeface="Times" panose="02020603050405020304" pitchFamily="18" charset="0"/>
                    <a:cs typeface="Times" panose="02020603050405020304" pitchFamily="18" charset="0"/>
                  </a:rPr>
                  <a:t> es </a:t>
                </a:r>
                <a:r>
                  <a:rPr lang="en-US" sz="2400" dirty="0" err="1">
                    <a:latin typeface="Times" panose="02020603050405020304" pitchFamily="18" charset="0"/>
                    <a:cs typeface="Times" panose="02020603050405020304" pitchFamily="18" charset="0"/>
                  </a:rPr>
                  <a:t>el</a:t>
                </a:r>
                <a:r>
                  <a:rPr lang="en-US" sz="2400" dirty="0">
                    <a:latin typeface="Times" panose="02020603050405020304" pitchFamily="18" charset="0"/>
                    <a:cs typeface="Times" panose="02020603050405020304" pitchFamily="18" charset="0"/>
                  </a:rPr>
                  <a:t> </a:t>
                </a:r>
                <a:r>
                  <a:rPr lang="en-US" sz="2400" dirty="0" err="1">
                    <a:latin typeface="Times" panose="02020603050405020304" pitchFamily="18" charset="0"/>
                    <a:cs typeface="Times" panose="02020603050405020304" pitchFamily="18" charset="0"/>
                  </a:rPr>
                  <a:t>puntaje</a:t>
                </a:r>
                <a:r>
                  <a:rPr lang="en-US" sz="2400" dirty="0">
                    <a:latin typeface="Times" panose="02020603050405020304" pitchFamily="18" charset="0"/>
                    <a:cs typeface="Times" panose="02020603050405020304" pitchFamily="18" charset="0"/>
                  </a:rPr>
                  <a:t> </a:t>
                </a:r>
                <a:r>
                  <a:rPr lang="en-US" sz="2400" dirty="0" err="1">
                    <a:latin typeface="Times" panose="02020603050405020304" pitchFamily="18" charset="0"/>
                    <a:cs typeface="Times" panose="02020603050405020304" pitchFamily="18" charset="0"/>
                  </a:rPr>
                  <a:t>en</a:t>
                </a:r>
                <a:r>
                  <a:rPr lang="en-US" sz="2400" dirty="0">
                    <a:latin typeface="Times" panose="02020603050405020304" pitchFamily="18" charset="0"/>
                    <a:cs typeface="Times" panose="02020603050405020304" pitchFamily="18" charset="0"/>
                  </a:rPr>
                  <a:t> </a:t>
                </a:r>
                <a:r>
                  <a:rPr lang="en-US" sz="2400" dirty="0" err="1">
                    <a:latin typeface="Times" panose="02020603050405020304" pitchFamily="18" charset="0"/>
                    <a:cs typeface="Times" panose="02020603050405020304" pitchFamily="18" charset="0"/>
                  </a:rPr>
                  <a:t>el</a:t>
                </a:r>
                <a:r>
                  <a:rPr lang="en-US" sz="2400" dirty="0">
                    <a:latin typeface="Times" panose="02020603050405020304" pitchFamily="18" charset="0"/>
                    <a:cs typeface="Times" panose="02020603050405020304" pitchFamily="18" charset="0"/>
                  </a:rPr>
                  <a:t> SAT que </a:t>
                </a:r>
                <a:r>
                  <a:rPr lang="en-US" sz="2400" dirty="0" err="1">
                    <a:latin typeface="Times" panose="02020603050405020304" pitchFamily="18" charset="0"/>
                    <a:cs typeface="Times" panose="02020603050405020304" pitchFamily="18" charset="0"/>
                  </a:rPr>
                  <a:t>cada</a:t>
                </a:r>
                <a:r>
                  <a:rPr lang="en-US" sz="2400" dirty="0">
                    <a:latin typeface="Times" panose="02020603050405020304" pitchFamily="18" charset="0"/>
                    <a:cs typeface="Times" panose="02020603050405020304" pitchFamily="18" charset="0"/>
                  </a:rPr>
                  <a:t> </a:t>
                </a:r>
                <a:r>
                  <a:rPr lang="en-US" sz="2400" dirty="0" err="1">
                    <a:latin typeface="Times" panose="02020603050405020304" pitchFamily="18" charset="0"/>
                    <a:cs typeface="Times" panose="02020603050405020304" pitchFamily="18" charset="0"/>
                  </a:rPr>
                  <a:t>universidad</a:t>
                </a:r>
                <a:r>
                  <a:rPr lang="en-US" sz="2400" dirty="0">
                    <a:latin typeface="Times" panose="02020603050405020304" pitchFamily="18" charset="0"/>
                    <a:cs typeface="Times" panose="02020603050405020304" pitchFamily="18" charset="0"/>
                  </a:rPr>
                  <a:t> </a:t>
                </a:r>
                <a:r>
                  <a:rPr lang="en-US" sz="2400" dirty="0" err="1">
                    <a:latin typeface="Times" panose="02020603050405020304" pitchFamily="18" charset="0"/>
                    <a:cs typeface="Times" panose="02020603050405020304" pitchFamily="18" charset="0"/>
                  </a:rPr>
                  <a:t>usa</a:t>
                </a:r>
                <a:r>
                  <a:rPr lang="en-US" sz="2400" dirty="0">
                    <a:latin typeface="Times" panose="02020603050405020304" pitchFamily="18" charset="0"/>
                    <a:cs typeface="Times" panose="02020603050405020304" pitchFamily="18" charset="0"/>
                  </a:rPr>
                  <a:t> </a:t>
                </a:r>
                <a:r>
                  <a:rPr lang="en-US" sz="2400" dirty="0" err="1">
                    <a:latin typeface="Times" panose="02020603050405020304" pitchFamily="18" charset="0"/>
                    <a:cs typeface="Times" panose="02020603050405020304" pitchFamily="18" charset="0"/>
                  </a:rPr>
                  <a:t>como</a:t>
                </a:r>
                <a:r>
                  <a:rPr lang="en-US" sz="2400" dirty="0">
                    <a:latin typeface="Times" panose="02020603050405020304" pitchFamily="18" charset="0"/>
                    <a:cs typeface="Times" panose="02020603050405020304" pitchFamily="18" charset="0"/>
                  </a:rPr>
                  <a:t> </a:t>
                </a:r>
                <a:r>
                  <a:rPr lang="en-US" sz="2400" dirty="0" err="1">
                    <a:latin typeface="Times" panose="02020603050405020304" pitchFamily="18" charset="0"/>
                    <a:cs typeface="Times" panose="02020603050405020304" pitchFamily="18" charset="0"/>
                  </a:rPr>
                  <a:t>criterio</a:t>
                </a:r>
                <a:r>
                  <a:rPr lang="en-US" sz="2400" dirty="0">
                    <a:latin typeface="Times" panose="02020603050405020304" pitchFamily="18" charset="0"/>
                    <a:cs typeface="Times" panose="02020603050405020304" pitchFamily="18" charset="0"/>
                  </a:rPr>
                  <a:t> de </a:t>
                </a:r>
                <a:r>
                  <a:rPr lang="en-US" sz="2400" dirty="0" err="1">
                    <a:latin typeface="Times" panose="02020603050405020304" pitchFamily="18" charset="0"/>
                    <a:cs typeface="Times" panose="02020603050405020304" pitchFamily="18" charset="0"/>
                  </a:rPr>
                  <a:t>admisión</a:t>
                </a:r>
                <a:r>
                  <a:rPr lang="en-US" sz="2400" dirty="0">
                    <a:latin typeface="Times" panose="02020603050405020304" pitchFamily="18" charset="0"/>
                    <a:cs typeface="Times" panose="02020603050405020304" pitchFamily="18" charset="0"/>
                  </a:rPr>
                  <a:t>.</a:t>
                </a:r>
              </a:p>
              <a:p>
                <a:pPr algn="just">
                  <a:spcAft>
                    <a:spcPts val="1200"/>
                  </a:spcAft>
                </a:pP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𝐷</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=1</m:t>
                    </m:r>
                  </m:oMath>
                </a14:m>
                <a:r>
                  <a:rPr lang="es-CO" sz="2400" dirty="0">
                    <a:latin typeface="Times" panose="02020603050405020304" pitchFamily="18" charset="0"/>
                    <a:cs typeface="Times" panose="02020603050405020304" pitchFamily="18" charset="0"/>
                  </a:rPr>
                  <a:t> si obtuvo el SAT mínimo para admisión </a:t>
                </a:r>
              </a:p>
              <a:p>
                <a:pPr algn="just">
                  <a:spcAft>
                    <a:spcPts val="1200"/>
                  </a:spcAft>
                </a:pPr>
                <a:r>
                  <a:rPr lang="es-CO" sz="2400" dirty="0">
                    <a:latin typeface="Times" panose="02020603050405020304" pitchFamily="18" charset="0"/>
                    <a:cs typeface="Times" panose="02020603050405020304" pitchFamily="18" charset="0"/>
                  </a:rPr>
                  <a:t>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𝑇</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=1</m:t>
                    </m:r>
                  </m:oMath>
                </a14:m>
                <a:r>
                  <a:rPr lang="es-CO" sz="2400" dirty="0">
                    <a:latin typeface="Times" panose="02020603050405020304" pitchFamily="18" charset="0"/>
                    <a:cs typeface="Times" panose="02020603050405020304" pitchFamily="18" charset="0"/>
                  </a:rPr>
                  <a:t> si el estudiante esta admitido en el “</a:t>
                </a:r>
                <a:r>
                  <a:rPr lang="es-CO" sz="2400" dirty="0" err="1">
                    <a:latin typeface="Times" panose="02020603050405020304" pitchFamily="18" charset="0"/>
                    <a:cs typeface="Times" panose="02020603050405020304" pitchFamily="18" charset="0"/>
                  </a:rPr>
                  <a:t>Flagship</a:t>
                </a:r>
                <a:r>
                  <a:rPr lang="es-CO" sz="2400" dirty="0">
                    <a:latin typeface="Times" panose="02020603050405020304" pitchFamily="18" charset="0"/>
                    <a:cs typeface="Times" panose="02020603050405020304" pitchFamily="18" charset="0"/>
                  </a:rPr>
                  <a:t> </a:t>
                </a:r>
                <a:r>
                  <a:rPr lang="es-CO" sz="2400" dirty="0" err="1">
                    <a:latin typeface="Times" panose="02020603050405020304" pitchFamily="18" charset="0"/>
                    <a:cs typeface="Times" panose="02020603050405020304" pitchFamily="18" charset="0"/>
                  </a:rPr>
                  <a:t>State</a:t>
                </a:r>
                <a:r>
                  <a:rPr lang="es-CO" sz="2400" dirty="0">
                    <a:latin typeface="Times" panose="02020603050405020304" pitchFamily="18" charset="0"/>
                    <a:cs typeface="Times" panose="02020603050405020304" pitchFamily="18" charset="0"/>
                  </a:rPr>
                  <a:t> </a:t>
                </a:r>
                <a:r>
                  <a:rPr lang="es-CO" sz="2400" dirty="0" err="1">
                    <a:latin typeface="Times" panose="02020603050405020304" pitchFamily="18" charset="0"/>
                    <a:cs typeface="Times" panose="02020603050405020304" pitchFamily="18" charset="0"/>
                  </a:rPr>
                  <a:t>University</a:t>
                </a:r>
                <a:r>
                  <a:rPr lang="es-CO" sz="2400" dirty="0">
                    <a:latin typeface="Times" panose="02020603050405020304" pitchFamily="18" charset="0"/>
                    <a:cs typeface="Times" panose="02020603050405020304" pitchFamily="18" charset="0"/>
                  </a:rPr>
                  <a:t>”</a:t>
                </a:r>
              </a:p>
              <a:p>
                <a:pPr algn="just">
                  <a:spcAft>
                    <a:spcPts val="1200"/>
                  </a:spcAft>
                </a:pP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𝑌</m:t>
                        </m:r>
                      </m:e>
                      <m:sub>
                        <m:r>
                          <a:rPr lang="en-US" sz="2400" b="0" i="1" smtClean="0">
                            <a:latin typeface="Cambria Math" panose="02040503050406030204" pitchFamily="18" charset="0"/>
                          </a:rPr>
                          <m:t>𝑖</m:t>
                        </m:r>
                      </m:sub>
                    </m:sSub>
                  </m:oMath>
                </a14:m>
                <a:r>
                  <a:rPr lang="es-CO" sz="2400" dirty="0">
                    <a:latin typeface="Times" panose="02020603050405020304" pitchFamily="18" charset="0"/>
                    <a:cs typeface="Times" panose="02020603050405020304" pitchFamily="18" charset="0"/>
                  </a:rPr>
                  <a:t> es el ingreso del estudiante varios años después</a:t>
                </a:r>
              </a:p>
              <a:p>
                <a:pPr algn="just">
                  <a:spcAft>
                    <a:spcPts val="1200"/>
                  </a:spcAft>
                  <a:buFont typeface="Wingdings" panose="05000000000000000000" pitchFamily="2" charset="2"/>
                  <a:buChar char="Ø"/>
                </a:pPr>
                <a:r>
                  <a:rPr lang="es-CO" sz="2400" dirty="0">
                    <a:solidFill>
                      <a:srgbClr val="7030A0"/>
                    </a:solidFill>
                    <a:latin typeface="Times" panose="02020603050405020304" pitchFamily="18" charset="0"/>
                    <a:cs typeface="Times" panose="02020603050405020304" pitchFamily="18" charset="0"/>
                  </a:rPr>
                  <a:t>¿Cómo obtener </a:t>
                </a:r>
                <a14:m>
                  <m:oMath xmlns:m="http://schemas.openxmlformats.org/officeDocument/2006/math">
                    <m:r>
                      <a:rPr lang="en-US" sz="2400" b="0" i="1" smtClean="0">
                        <a:solidFill>
                          <a:srgbClr val="7030A0"/>
                        </a:solidFill>
                        <a:latin typeface="Cambria Math" panose="02040503050406030204" pitchFamily="18" charset="0"/>
                      </a:rPr>
                      <m:t>𝜏</m:t>
                    </m:r>
                  </m:oMath>
                </a14:m>
                <a:r>
                  <a:rPr lang="es-CO" sz="2400" dirty="0">
                    <a:solidFill>
                      <a:srgbClr val="7030A0"/>
                    </a:solidFill>
                    <a:latin typeface="Times" panose="02020603050405020304" pitchFamily="18" charset="0"/>
                    <a:cs typeface="Times" panose="02020603050405020304" pitchFamily="18" charset="0"/>
                  </a:rPr>
                  <a:t> a partir de </a:t>
                </a:r>
                <a14:m>
                  <m:oMath xmlns:m="http://schemas.openxmlformats.org/officeDocument/2006/math">
                    <m:r>
                      <a:rPr lang="en-US" sz="2400" b="0" i="1" smtClean="0">
                        <a:solidFill>
                          <a:srgbClr val="7030A0"/>
                        </a:solidFill>
                        <a:latin typeface="Cambria Math" panose="02040503050406030204" pitchFamily="18" charset="0"/>
                      </a:rPr>
                      <m:t>𝛾</m:t>
                    </m:r>
                  </m:oMath>
                </a14:m>
                <a:r>
                  <a:rPr lang="es-CO" sz="2400" dirty="0">
                    <a:solidFill>
                      <a:srgbClr val="7030A0"/>
                    </a:solidFill>
                    <a:latin typeface="Times" panose="02020603050405020304" pitchFamily="18" charset="0"/>
                    <a:cs typeface="Times" panose="02020603050405020304" pitchFamily="18" charset="0"/>
                  </a:rPr>
                  <a:t> y </a:t>
                </a:r>
                <a14:m>
                  <m:oMath xmlns:m="http://schemas.openxmlformats.org/officeDocument/2006/math">
                    <m:r>
                      <a:rPr lang="en-US" sz="2400" b="0" i="1" smtClean="0">
                        <a:solidFill>
                          <a:srgbClr val="7030A0"/>
                        </a:solidFill>
                        <a:latin typeface="Cambria Math" panose="02040503050406030204" pitchFamily="18" charset="0"/>
                      </a:rPr>
                      <m:t>𝛽</m:t>
                    </m:r>
                  </m:oMath>
                </a14:m>
                <a:r>
                  <a:rPr lang="es-CO" sz="2400" dirty="0">
                    <a:solidFill>
                      <a:srgbClr val="7030A0"/>
                    </a:solidFill>
                    <a:latin typeface="Times" panose="02020603050405020304" pitchFamily="18" charset="0"/>
                    <a:cs typeface="Times" panose="02020603050405020304" pitchFamily="18" charset="0"/>
                  </a:rPr>
                  <a:t> ?</a:t>
                </a:r>
              </a:p>
            </p:txBody>
          </p:sp>
        </mc:Choice>
        <mc:Fallback>
          <p:sp>
            <p:nvSpPr>
              <p:cNvPr id="3" name="Marcador de texto 2">
                <a:extLst>
                  <a:ext uri="{FF2B5EF4-FFF2-40B4-BE49-F238E27FC236}">
                    <a16:creationId xmlns:a16="http://schemas.microsoft.com/office/drawing/2014/main" id="{77D7B790-35EA-C845-B33C-FCE62B941E29}"/>
                  </a:ext>
                </a:extLst>
              </p:cNvPr>
              <p:cNvSpPr>
                <a:spLocks noGrp="1" noRot="1" noChangeAspect="1" noMove="1" noResize="1" noEditPoints="1" noAdjustHandles="1" noChangeArrowheads="1" noChangeShapeType="1" noTextEdit="1"/>
              </p:cNvSpPr>
              <p:nvPr>
                <p:ph type="body" sz="quarter" idx="11"/>
              </p:nvPr>
            </p:nvSpPr>
            <p:spPr>
              <a:xfrm>
                <a:off x="79310" y="1110343"/>
                <a:ext cx="7175241" cy="5095810"/>
              </a:xfrm>
              <a:blipFill>
                <a:blip r:embed="rId2"/>
                <a:stretch>
                  <a:fillRect/>
                </a:stretch>
              </a:blipFill>
            </p:spPr>
            <p:txBody>
              <a:bodyPr/>
              <a:lstStyle/>
              <a:p>
                <a:r>
                  <a:rPr lang="en-US">
                    <a:noFill/>
                  </a:rPr>
                  <a:t> </a:t>
                </a:r>
              </a:p>
            </p:txBody>
          </p:sp>
        </mc:Fallback>
      </mc:AlternateContent>
      <p:pic>
        <p:nvPicPr>
          <p:cNvPr id="1026" name="Picture 2">
            <a:extLst>
              <a:ext uri="{FF2B5EF4-FFF2-40B4-BE49-F238E27FC236}">
                <a16:creationId xmlns:a16="http://schemas.microsoft.com/office/drawing/2014/main" id="{014E078E-0D07-C451-9636-64AB7237C6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61727" y="15296"/>
            <a:ext cx="4713886" cy="342770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EAEEF97E-8800-160E-C413-5FFE0306236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61727" y="3429000"/>
            <a:ext cx="4702109" cy="3427705"/>
          </a:xfrm>
          <a:prstGeom prst="rect">
            <a:avLst/>
          </a:prstGeom>
          <a:noFill/>
          <a:extLst>
            <a:ext uri="{909E8E84-426E-40DD-AFC4-6F175D3DCCD1}">
              <a14:hiddenFill xmlns:a14="http://schemas.microsoft.com/office/drawing/2010/main">
                <a:solidFill>
                  <a:srgbClr val="FFFFFF"/>
                </a:solidFill>
              </a14:hiddenFill>
            </a:ext>
          </a:extLst>
        </p:spPr>
      </p:pic>
      <p:sp>
        <p:nvSpPr>
          <p:cNvPr id="4" name="Right Brace 3">
            <a:extLst>
              <a:ext uri="{FF2B5EF4-FFF2-40B4-BE49-F238E27FC236}">
                <a16:creationId xmlns:a16="http://schemas.microsoft.com/office/drawing/2014/main" id="{1D2E627C-62F9-4FB6-9EC3-1E9B8A0EDC46}"/>
              </a:ext>
            </a:extLst>
          </p:cNvPr>
          <p:cNvSpPr/>
          <p:nvPr/>
        </p:nvSpPr>
        <p:spPr>
          <a:xfrm>
            <a:off x="9736494" y="1422916"/>
            <a:ext cx="231858" cy="816429"/>
          </a:xfrm>
          <a:prstGeom prst="rightBrace">
            <a:avLst>
              <a:gd name="adj1" fmla="val 8333"/>
              <a:gd name="adj2" fmla="val 50417"/>
            </a:avLst>
          </a:prstGeom>
          <a:ln w="28575">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C99F824-86A3-D0E5-B80C-ADD1A6B849C2}"/>
                  </a:ext>
                </a:extLst>
              </p:cNvPr>
              <p:cNvSpPr txBox="1"/>
              <p:nvPr/>
            </p:nvSpPr>
            <p:spPr>
              <a:xfrm>
                <a:off x="9982715" y="1507966"/>
                <a:ext cx="2078535" cy="646331"/>
              </a:xfrm>
              <a:prstGeom prst="rect">
                <a:avLst/>
              </a:prstGeom>
              <a:noFill/>
            </p:spPr>
            <p:txBody>
              <a:bodyPr wrap="square" rtlCol="0">
                <a:spAutoFit/>
              </a:bodyPr>
              <a:lstStyle/>
              <a:p>
                <a14:m>
                  <m:oMath xmlns:m="http://schemas.openxmlformats.org/officeDocument/2006/math">
                    <m:r>
                      <a:rPr lang="es-CO" b="0" i="1" smtClean="0">
                        <a:solidFill>
                          <a:srgbClr val="00B050"/>
                        </a:solidFill>
                        <a:latin typeface="Cambria Math" panose="02040503050406030204" pitchFamily="18" charset="0"/>
                      </a:rPr>
                      <m:t>𝛾</m:t>
                    </m:r>
                  </m:oMath>
                </a14:m>
                <a:r>
                  <a:rPr lang="es-CO" dirty="0">
                    <a:solidFill>
                      <a:srgbClr val="00B050"/>
                    </a:solidFill>
                  </a:rPr>
                  <a:t> (% de cumplidores)</a:t>
                </a:r>
              </a:p>
            </p:txBody>
          </p:sp>
        </mc:Choice>
        <mc:Fallback xmlns="">
          <p:sp>
            <p:nvSpPr>
              <p:cNvPr id="5" name="TextBox 4">
                <a:extLst>
                  <a:ext uri="{FF2B5EF4-FFF2-40B4-BE49-F238E27FC236}">
                    <a16:creationId xmlns:a16="http://schemas.microsoft.com/office/drawing/2014/main" id="{9C99F824-86A3-D0E5-B80C-ADD1A6B849C2}"/>
                  </a:ext>
                </a:extLst>
              </p:cNvPr>
              <p:cNvSpPr txBox="1">
                <a:spLocks noRot="1" noChangeAspect="1" noMove="1" noResize="1" noEditPoints="1" noAdjustHandles="1" noChangeArrowheads="1" noChangeShapeType="1" noTextEdit="1"/>
              </p:cNvSpPr>
              <p:nvPr/>
            </p:nvSpPr>
            <p:spPr>
              <a:xfrm>
                <a:off x="9982715" y="1507966"/>
                <a:ext cx="2078535" cy="646331"/>
              </a:xfrm>
              <a:prstGeom prst="rect">
                <a:avLst/>
              </a:prstGeom>
              <a:blipFill>
                <a:blip r:embed="rId7"/>
                <a:stretch>
                  <a:fillRect l="-2639" t="-4717" b="-14151"/>
                </a:stretch>
              </a:blipFill>
            </p:spPr>
            <p:txBody>
              <a:bodyPr/>
              <a:lstStyle/>
              <a:p>
                <a:r>
                  <a:rPr lang="en-US">
                    <a:noFill/>
                  </a:rPr>
                  <a:t> </a:t>
                </a:r>
              </a:p>
            </p:txBody>
          </p:sp>
        </mc:Fallback>
      </mc:AlternateContent>
      <p:sp>
        <p:nvSpPr>
          <p:cNvPr id="6" name="Right Brace 5">
            <a:extLst>
              <a:ext uri="{FF2B5EF4-FFF2-40B4-BE49-F238E27FC236}">
                <a16:creationId xmlns:a16="http://schemas.microsoft.com/office/drawing/2014/main" id="{8937DA24-BA0B-EBCA-7E81-69CD7798515D}"/>
              </a:ext>
            </a:extLst>
          </p:cNvPr>
          <p:cNvSpPr/>
          <p:nvPr/>
        </p:nvSpPr>
        <p:spPr>
          <a:xfrm>
            <a:off x="9736494" y="4656588"/>
            <a:ext cx="233561" cy="315331"/>
          </a:xfrm>
          <a:prstGeom prst="rightBrace">
            <a:avLst>
              <a:gd name="adj1" fmla="val 8333"/>
              <a:gd name="adj2" fmla="val 50417"/>
            </a:avLst>
          </a:prstGeom>
          <a:ln w="28575">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C13802C-5444-916B-6FBB-0EAA69F8234C}"/>
                  </a:ext>
                </a:extLst>
              </p:cNvPr>
              <p:cNvSpPr txBox="1"/>
              <p:nvPr/>
            </p:nvSpPr>
            <p:spPr>
              <a:xfrm>
                <a:off x="9899172" y="4693300"/>
                <a:ext cx="2093802" cy="646331"/>
              </a:xfrm>
              <a:prstGeom prst="rect">
                <a:avLst/>
              </a:prstGeom>
              <a:noFill/>
            </p:spPr>
            <p:txBody>
              <a:bodyPr wrap="square" rtlCol="0">
                <a:spAutoFit/>
              </a:bodyPr>
              <a:lstStyle/>
              <a:p>
                <a14:m>
                  <m:oMath xmlns:m="http://schemas.openxmlformats.org/officeDocument/2006/math">
                    <m:r>
                      <a:rPr lang="en-US" b="0" i="1" smtClean="0">
                        <a:solidFill>
                          <a:srgbClr val="7030A0"/>
                        </a:solidFill>
                        <a:latin typeface="Cambria Math" panose="02040503050406030204" pitchFamily="18" charset="0"/>
                      </a:rPr>
                      <m:t>𝛽</m:t>
                    </m:r>
                  </m:oMath>
                </a14:m>
                <a:r>
                  <a:rPr lang="es-CO" dirty="0">
                    <a:solidFill>
                      <a:srgbClr val="7030A0"/>
                    </a:solidFill>
                  </a:rPr>
                  <a:t> (efecto de la elegibilidad)</a:t>
                </a:r>
              </a:p>
            </p:txBody>
          </p:sp>
        </mc:Choice>
        <mc:Fallback xmlns="">
          <p:sp>
            <p:nvSpPr>
              <p:cNvPr id="7" name="TextBox 6">
                <a:extLst>
                  <a:ext uri="{FF2B5EF4-FFF2-40B4-BE49-F238E27FC236}">
                    <a16:creationId xmlns:a16="http://schemas.microsoft.com/office/drawing/2014/main" id="{0C13802C-5444-916B-6FBB-0EAA69F8234C}"/>
                  </a:ext>
                </a:extLst>
              </p:cNvPr>
              <p:cNvSpPr txBox="1">
                <a:spLocks noRot="1" noChangeAspect="1" noMove="1" noResize="1" noEditPoints="1" noAdjustHandles="1" noChangeArrowheads="1" noChangeShapeType="1" noTextEdit="1"/>
              </p:cNvSpPr>
              <p:nvPr/>
            </p:nvSpPr>
            <p:spPr>
              <a:xfrm>
                <a:off x="9899172" y="4693300"/>
                <a:ext cx="2093802" cy="646331"/>
              </a:xfrm>
              <a:prstGeom prst="rect">
                <a:avLst/>
              </a:prstGeom>
              <a:blipFill>
                <a:blip r:embed="rId8"/>
                <a:stretch>
                  <a:fillRect l="-2624" t="-5660" b="-14151"/>
                </a:stretch>
              </a:blipFill>
            </p:spPr>
            <p:txBody>
              <a:bodyPr/>
              <a:lstStyle/>
              <a:p>
                <a:r>
                  <a:rPr lang="es-CO">
                    <a:noFill/>
                  </a:rPr>
                  <a:t> </a:t>
                </a:r>
              </a:p>
            </p:txBody>
          </p:sp>
        </mc:Fallback>
      </mc:AlternateContent>
    </p:spTree>
    <p:extLst>
      <p:ext uri="{BB962C8B-B14F-4D97-AF65-F5344CB8AC3E}">
        <p14:creationId xmlns:p14="http://schemas.microsoft.com/office/powerpoint/2010/main" val="16278262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B578A1EA-5C66-9244-971F-F9788B243324}"/>
              </a:ext>
            </a:extLst>
          </p:cNvPr>
          <p:cNvSpPr>
            <a:spLocks noGrp="1"/>
          </p:cNvSpPr>
          <p:nvPr>
            <p:ph type="body" sz="quarter" idx="10"/>
          </p:nvPr>
        </p:nvSpPr>
        <p:spPr>
          <a:xfrm>
            <a:off x="2402358" y="251926"/>
            <a:ext cx="8516202" cy="444500"/>
          </a:xfrm>
        </p:spPr>
        <p:txBody>
          <a:bodyPr/>
          <a:lstStyle/>
          <a:p>
            <a:r>
              <a:rPr lang="es-CO" dirty="0"/>
              <a:t>La Regresión Discontinua y la Estimación de un Efecto Local</a:t>
            </a:r>
          </a:p>
        </p:txBody>
      </p:sp>
      <p:sp>
        <p:nvSpPr>
          <p:cNvPr id="3" name="Marcador de texto 2">
            <a:extLst>
              <a:ext uri="{FF2B5EF4-FFF2-40B4-BE49-F238E27FC236}">
                <a16:creationId xmlns:a16="http://schemas.microsoft.com/office/drawing/2014/main" id="{77D7B790-35EA-C845-B33C-FCE62B941E29}"/>
              </a:ext>
            </a:extLst>
          </p:cNvPr>
          <p:cNvSpPr>
            <a:spLocks noGrp="1"/>
          </p:cNvSpPr>
          <p:nvPr>
            <p:ph type="body" sz="quarter" idx="11"/>
          </p:nvPr>
        </p:nvSpPr>
        <p:spPr>
          <a:xfrm>
            <a:off x="349898" y="1242267"/>
            <a:ext cx="11727083" cy="4963886"/>
          </a:xfrm>
        </p:spPr>
        <p:txBody>
          <a:bodyPr/>
          <a:lstStyle/>
          <a:p>
            <a:pPr algn="just">
              <a:spcAft>
                <a:spcPts val="1200"/>
              </a:spcAft>
            </a:pPr>
            <a:r>
              <a:rPr lang="es-CO" sz="2400" dirty="0">
                <a:latin typeface="Times" panose="02020603050405020304" pitchFamily="18" charset="0"/>
                <a:cs typeface="Times" panose="02020603050405020304" pitchFamily="18" charset="0"/>
              </a:rPr>
              <a:t>La Regresión Discontinua estima un Efecto Local del Tratamiento (</a:t>
            </a:r>
            <a:r>
              <a:rPr lang="es-CO" sz="2400" u="sng" dirty="0">
                <a:latin typeface="Times" panose="02020603050405020304" pitchFamily="18" charset="0"/>
                <a:cs typeface="Times" panose="02020603050405020304" pitchFamily="18" charset="0"/>
              </a:rPr>
              <a:t>LATE</a:t>
            </a:r>
            <a:r>
              <a:rPr lang="es-CO" sz="2400" dirty="0">
                <a:latin typeface="Times" panose="02020603050405020304" pitchFamily="18" charset="0"/>
                <a:cs typeface="Times" panose="02020603050405020304" pitchFamily="18" charset="0"/>
              </a:rPr>
              <a:t>). </a:t>
            </a:r>
          </a:p>
          <a:p>
            <a:pPr marL="457200" indent="-457200" algn="just">
              <a:spcAft>
                <a:spcPts val="1200"/>
              </a:spcAft>
              <a:buAutoNum type="arabicParenR"/>
            </a:pPr>
            <a:r>
              <a:rPr lang="es-CO" sz="2400" dirty="0">
                <a:latin typeface="Times" panose="02020603050405020304" pitchFamily="18" charset="0"/>
                <a:cs typeface="Times" panose="02020603050405020304" pitchFamily="18" charset="0"/>
              </a:rPr>
              <a:t>Nos informa sobre el efecto para un </a:t>
            </a:r>
            <a:r>
              <a:rPr lang="es-CO" sz="2400" u="sng" dirty="0">
                <a:latin typeface="Times" panose="02020603050405020304" pitchFamily="18" charset="0"/>
                <a:cs typeface="Times" panose="02020603050405020304" pitchFamily="18" charset="0"/>
              </a:rPr>
              <a:t>rango específico del índice de elegibilidad </a:t>
            </a:r>
            <a:r>
              <a:rPr lang="es-CO" sz="2400" dirty="0">
                <a:latin typeface="Times" panose="02020603050405020304" pitchFamily="18" charset="0"/>
                <a:cs typeface="Times" panose="02020603050405020304" pitchFamily="18" charset="0"/>
              </a:rPr>
              <a:t>(muy cerca del umbral)</a:t>
            </a:r>
          </a:p>
          <a:p>
            <a:pPr algn="just">
              <a:spcAft>
                <a:spcPts val="1200"/>
              </a:spcAft>
            </a:pPr>
            <a:r>
              <a:rPr lang="es-CO" sz="2400" dirty="0">
                <a:latin typeface="Times" panose="02020603050405020304" pitchFamily="18" charset="0"/>
                <a:cs typeface="Times" panose="02020603050405020304" pitchFamily="18" charset="0"/>
              </a:rPr>
              <a:t>En el último ejemplo, los estudiantes admitidos </a:t>
            </a:r>
            <a:r>
              <a:rPr lang="es-CO" sz="2400" u="sng" dirty="0">
                <a:latin typeface="Times" panose="02020603050405020304" pitchFamily="18" charset="0"/>
                <a:cs typeface="Times" panose="02020603050405020304" pitchFamily="18" charset="0"/>
              </a:rPr>
              <a:t>cerca del umbral son los que tienen un SAT apenas suficiente </a:t>
            </a:r>
            <a:r>
              <a:rPr lang="es-CO" sz="2400" dirty="0">
                <a:latin typeface="Times" panose="02020603050405020304" pitchFamily="18" charset="0"/>
                <a:cs typeface="Times" panose="02020603050405020304" pitchFamily="18" charset="0"/>
              </a:rPr>
              <a:t>para estar admitidos: son los “menos buenos” dentro de los admitidos. </a:t>
            </a:r>
          </a:p>
          <a:p>
            <a:pPr algn="just">
              <a:spcAft>
                <a:spcPts val="1200"/>
              </a:spcAft>
            </a:pPr>
            <a:r>
              <a:rPr lang="es-CO" sz="2400" dirty="0">
                <a:latin typeface="Times" panose="02020603050405020304" pitchFamily="18" charset="0"/>
                <a:cs typeface="Times" panose="02020603050405020304" pitchFamily="18" charset="0"/>
              </a:rPr>
              <a:t>No nos informa sobre el efecto que tendría una admisión a una universidad para los estudiantes más abajo o más arriba en la distribución de notas de SAT. </a:t>
            </a:r>
          </a:p>
          <a:p>
            <a:pPr marL="457200" indent="-457200" algn="just">
              <a:spcAft>
                <a:spcPts val="1200"/>
              </a:spcAft>
              <a:buFont typeface="+mj-lt"/>
              <a:buAutoNum type="arabicParenR" startAt="2"/>
            </a:pPr>
            <a:r>
              <a:rPr lang="es-CO" sz="2400" dirty="0">
                <a:latin typeface="Times" panose="02020603050405020304" pitchFamily="18" charset="0"/>
                <a:cs typeface="Times" panose="02020603050405020304" pitchFamily="18" charset="0"/>
              </a:rPr>
              <a:t>En una RD difusa, como cualquier IV, el método estima el </a:t>
            </a:r>
            <a:r>
              <a:rPr lang="es-CO" sz="2400" u="sng" dirty="0">
                <a:latin typeface="Times" panose="02020603050405020304" pitchFamily="18" charset="0"/>
                <a:cs typeface="Times" panose="02020603050405020304" pitchFamily="18" charset="0"/>
              </a:rPr>
              <a:t>efecto sobre los cumplidores</a:t>
            </a:r>
            <a:r>
              <a:rPr lang="es-CO" sz="2400" dirty="0">
                <a:latin typeface="Times" panose="02020603050405020304" pitchFamily="18" charset="0"/>
                <a:cs typeface="Times" panose="02020603050405020304" pitchFamily="18" charset="0"/>
              </a:rPr>
              <a:t>. </a:t>
            </a:r>
          </a:p>
          <a:p>
            <a:pPr>
              <a:spcAft>
                <a:spcPts val="1200"/>
              </a:spcAft>
            </a:pPr>
            <a:r>
              <a:rPr lang="es-CO" sz="2400" dirty="0">
                <a:latin typeface="Times" panose="02020603050405020304" pitchFamily="18" charset="0"/>
                <a:cs typeface="Times" panose="02020603050405020304" pitchFamily="18" charset="0"/>
              </a:rPr>
              <a:t>En el último ejemplo, los estudiantes que entran en el </a:t>
            </a:r>
            <a:r>
              <a:rPr lang="en-US" sz="2400" i="1" dirty="0">
                <a:latin typeface="Times" panose="02020603050405020304" pitchFamily="18" charset="0"/>
                <a:cs typeface="Times" panose="02020603050405020304" pitchFamily="18" charset="0"/>
              </a:rPr>
              <a:t>Flagship State University</a:t>
            </a:r>
            <a:r>
              <a:rPr lang="es-CO" sz="2400" dirty="0">
                <a:latin typeface="Times" panose="02020603050405020304" pitchFamily="18" charset="0"/>
                <a:cs typeface="Times" panose="02020603050405020304" pitchFamily="18" charset="0"/>
              </a:rPr>
              <a:t> solo si tienen el SAT suficiente, pueden ser diferente de los siempre tratados o nunca tratados</a:t>
            </a:r>
          </a:p>
          <a:p>
            <a:pPr>
              <a:spcAft>
                <a:spcPts val="1200"/>
              </a:spcAft>
              <a:buFont typeface="Wingdings" panose="05000000000000000000" pitchFamily="2" charset="2"/>
              <a:buChar char="Ø"/>
            </a:pPr>
            <a:r>
              <a:rPr lang="es-ES" sz="2400" dirty="0">
                <a:solidFill>
                  <a:srgbClr val="7030A0"/>
                </a:solidFill>
                <a:latin typeface="Times" panose="02020603050405020304" pitchFamily="18" charset="0"/>
                <a:cs typeface="Times" panose="02020603050405020304" pitchFamily="18" charset="0"/>
              </a:rPr>
              <a:t>¿A que corresponden los siempre tratados o nunca tratados y por qué podrían tener un impacto diferente sobre sus ganancias?</a:t>
            </a:r>
            <a:endParaRPr lang="es-CO" sz="2400" dirty="0">
              <a:solidFill>
                <a:srgbClr val="7030A0"/>
              </a:solidFill>
              <a:latin typeface="Times" panose="02020603050405020304" pitchFamily="18" charset="0"/>
              <a:cs typeface="Times" panose="02020603050405020304" pitchFamily="18" charset="0"/>
            </a:endParaRPr>
          </a:p>
          <a:p>
            <a:pPr marL="0" indent="0">
              <a:spcAft>
                <a:spcPts val="1200"/>
              </a:spcAft>
              <a:buNone/>
            </a:pPr>
            <a:r>
              <a:rPr lang="es-CO" sz="2400" dirty="0">
                <a:latin typeface="Times" panose="02020603050405020304" pitchFamily="18" charset="0"/>
                <a:cs typeface="Times" panose="02020603050405020304" pitchFamily="18" charset="0"/>
              </a:rPr>
              <a:t> </a:t>
            </a:r>
          </a:p>
        </p:txBody>
      </p:sp>
    </p:spTree>
    <p:extLst>
      <p:ext uri="{BB962C8B-B14F-4D97-AF65-F5344CB8AC3E}">
        <p14:creationId xmlns:p14="http://schemas.microsoft.com/office/powerpoint/2010/main" val="23405637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B578A1EA-5C66-9244-971F-F9788B243324}"/>
              </a:ext>
            </a:extLst>
          </p:cNvPr>
          <p:cNvSpPr>
            <a:spLocks noGrp="1"/>
          </p:cNvSpPr>
          <p:nvPr>
            <p:ph type="body" sz="quarter" idx="10"/>
          </p:nvPr>
        </p:nvSpPr>
        <p:spPr>
          <a:xfrm>
            <a:off x="2402358" y="251926"/>
            <a:ext cx="8516202" cy="444500"/>
          </a:xfrm>
        </p:spPr>
        <p:txBody>
          <a:bodyPr/>
          <a:lstStyle/>
          <a:p>
            <a:r>
              <a:rPr lang="es-CO" dirty="0"/>
              <a:t>Los Supuestos de Identificación </a:t>
            </a:r>
            <a:br>
              <a:rPr lang="es-CO" dirty="0"/>
            </a:br>
            <a:r>
              <a:rPr lang="es-CO" dirty="0"/>
              <a:t>de la Regresión Discontinua</a:t>
            </a:r>
          </a:p>
        </p:txBody>
      </p:sp>
      <mc:AlternateContent xmlns:mc="http://schemas.openxmlformats.org/markup-compatibility/2006" xmlns:a14="http://schemas.microsoft.com/office/drawing/2010/main">
        <mc:Choice Requires="a14">
          <p:sp>
            <p:nvSpPr>
              <p:cNvPr id="3" name="Marcador de texto 2">
                <a:extLst>
                  <a:ext uri="{FF2B5EF4-FFF2-40B4-BE49-F238E27FC236}">
                    <a16:creationId xmlns:a16="http://schemas.microsoft.com/office/drawing/2014/main" id="{77D7B790-35EA-C845-B33C-FCE62B941E29}"/>
                  </a:ext>
                </a:extLst>
              </p:cNvPr>
              <p:cNvSpPr>
                <a:spLocks noGrp="1"/>
              </p:cNvSpPr>
              <p:nvPr>
                <p:ph type="body" sz="quarter" idx="11"/>
              </p:nvPr>
            </p:nvSpPr>
            <p:spPr>
              <a:xfrm>
                <a:off x="349898" y="1242267"/>
                <a:ext cx="11330268" cy="4963886"/>
              </a:xfrm>
            </p:spPr>
            <p:txBody>
              <a:bodyPr/>
              <a:lstStyle/>
              <a:p>
                <a:pPr>
                  <a:spcAft>
                    <a:spcPts val="1200"/>
                  </a:spcAft>
                </a:pPr>
                <a:r>
                  <a:rPr lang="es-CO" sz="2400" dirty="0">
                    <a:latin typeface="Times" panose="02020603050405020304" pitchFamily="18" charset="0"/>
                    <a:cs typeface="Times" panose="02020603050405020304" pitchFamily="18" charset="0"/>
                  </a:rPr>
                  <a:t>El supuesto de identificación se puede describir de la manera siguiente:</a:t>
                </a:r>
              </a:p>
              <a:p>
                <a:pPr marL="0" indent="0">
                  <a:spcAft>
                    <a:spcPts val="1200"/>
                  </a:spcAft>
                  <a:buNone/>
                </a:pPr>
                <a:endParaRPr lang="es-CO" sz="2400" dirty="0">
                  <a:latin typeface="Times" panose="02020603050405020304" pitchFamily="18" charset="0"/>
                  <a:cs typeface="Times" panose="02020603050405020304" pitchFamily="18" charset="0"/>
                </a:endParaRPr>
              </a:p>
              <a:p>
                <a:pPr marL="0" indent="0">
                  <a:spcAft>
                    <a:spcPts val="1200"/>
                  </a:spcAft>
                  <a:buNone/>
                </a:pPr>
                <a14:m>
                  <m:oMathPara xmlns:m="http://schemas.openxmlformats.org/officeDocument/2006/math">
                    <m:oMathParaPr>
                      <m:jc m:val="centerGroup"/>
                    </m:oMathParaPr>
                    <m:oMath xmlns:m="http://schemas.openxmlformats.org/officeDocument/2006/math">
                      <m:limLow>
                        <m:limLowPr>
                          <m:ctrlPr>
                            <a:rPr lang="en-US" sz="2400" b="0" i="1" smtClean="0">
                              <a:latin typeface="Cambria Math" panose="02040503050406030204" pitchFamily="18" charset="0"/>
                            </a:rPr>
                          </m:ctrlPr>
                        </m:limLowPr>
                        <m:e>
                          <m:groupChr>
                            <m:groupChrPr>
                              <m:chr m:val="⏟"/>
                              <m:ctrlPr>
                                <a:rPr lang="en-US" sz="2400" b="0" i="1" smtClean="0">
                                  <a:latin typeface="Cambria Math" panose="02040503050406030204" pitchFamily="18" charset="0"/>
                                </a:rPr>
                              </m:ctrlPr>
                            </m:groupChrPr>
                            <m:e>
                              <m:func>
                                <m:funcPr>
                                  <m:ctrlPr>
                                    <a:rPr lang="en-US" sz="2400" i="1">
                                      <a:latin typeface="Cambria Math" panose="02040503050406030204" pitchFamily="18" charset="0"/>
                                    </a:rPr>
                                  </m:ctrlPr>
                                </m:funcPr>
                                <m:fName>
                                  <m:limLow>
                                    <m:limLowPr>
                                      <m:ctrlPr>
                                        <a:rPr lang="en-US" sz="2400" i="1">
                                          <a:latin typeface="Cambria Math" panose="02040503050406030204" pitchFamily="18" charset="0"/>
                                        </a:rPr>
                                      </m:ctrlPr>
                                    </m:limLowPr>
                                    <m:e>
                                      <m:r>
                                        <m:rPr>
                                          <m:sty m:val="p"/>
                                        </m:rPr>
                                        <a:rPr lang="en-US" sz="2400">
                                          <a:latin typeface="Cambria Math" panose="02040503050406030204" pitchFamily="18" charset="0"/>
                                        </a:rPr>
                                        <m:t>lim</m:t>
                                      </m:r>
                                    </m:e>
                                    <m:lim>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𝑖</m:t>
                                          </m:r>
                                        </m:sub>
                                      </m:sSub>
                                      <m:r>
                                        <a:rPr lang="en-US" sz="2400" i="1">
                                          <a:latin typeface="Cambria Math" panose="02040503050406030204" pitchFamily="18" charset="0"/>
                                          <a:ea typeface="Cambria Math" panose="02040503050406030204" pitchFamily="18" charset="0"/>
                                        </a:rPr>
                                        <m:t>↑</m:t>
                                      </m:r>
                                      <m:acc>
                                        <m:accPr>
                                          <m:chr m:val="̅"/>
                                          <m:ctrlPr>
                                            <a:rPr lang="en-US" sz="2400" i="1">
                                              <a:latin typeface="Cambria Math" panose="02040503050406030204" pitchFamily="18" charset="0"/>
                                              <a:ea typeface="Cambria Math" panose="02040503050406030204" pitchFamily="18" charset="0"/>
                                            </a:rPr>
                                          </m:ctrlPr>
                                        </m:accPr>
                                        <m:e>
                                          <m:r>
                                            <a:rPr lang="en-US" sz="2400" i="1">
                                              <a:latin typeface="Cambria Math" panose="02040503050406030204" pitchFamily="18" charset="0"/>
                                              <a:ea typeface="Cambria Math" panose="02040503050406030204" pitchFamily="18" charset="0"/>
                                            </a:rPr>
                                            <m:t>𝑥</m:t>
                                          </m:r>
                                        </m:e>
                                      </m:acc>
                                    </m:lim>
                                  </m:limLow>
                                </m:fName>
                                <m:e>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𝑌</m:t>
                                          </m:r>
                                        </m:e>
                                        <m:sub>
                                          <m:r>
                                            <a:rPr lang="en-US" sz="2400" i="1">
                                              <a:latin typeface="Cambria Math" panose="02040503050406030204" pitchFamily="18" charset="0"/>
                                            </a:rPr>
                                            <m:t>0</m:t>
                                          </m:r>
                                          <m:r>
                                            <a:rPr lang="en-US" sz="2400" i="1">
                                              <a:latin typeface="Cambria Math" panose="02040503050406030204" pitchFamily="18" charset="0"/>
                                            </a:rPr>
                                            <m:t>𝑖</m:t>
                                          </m:r>
                                        </m:sub>
                                      </m:sSub>
                                    </m:e>
                                    <m:e>
                                      <m:sSub>
                                        <m:sSubPr>
                                          <m:ctrlPr>
                                            <a:rPr lang="en-US" sz="2400" i="1">
                                              <a:latin typeface="Cambria Math" panose="02040503050406030204" pitchFamily="18" charset="0"/>
                                            </a:rPr>
                                          </m:ctrlPr>
                                        </m:sSubPr>
                                        <m:e>
                                          <m:r>
                                            <a:rPr lang="en-US" sz="2400" i="1">
                                              <a:latin typeface="Cambria Math" panose="02040503050406030204" pitchFamily="18" charset="0"/>
                                            </a:rPr>
                                            <m:t>𝐷</m:t>
                                          </m:r>
                                        </m:e>
                                        <m:sub>
                                          <m:r>
                                            <a:rPr lang="en-US" sz="2400" i="1">
                                              <a:latin typeface="Cambria Math" panose="02040503050406030204" pitchFamily="18" charset="0"/>
                                            </a:rPr>
                                            <m:t>𝑖</m:t>
                                          </m:r>
                                        </m:sub>
                                      </m:sSub>
                                      <m:r>
                                        <a:rPr lang="en-US" sz="2400" i="1">
                                          <a:latin typeface="Cambria Math" panose="02040503050406030204" pitchFamily="18" charset="0"/>
                                        </a:rPr>
                                        <m:t>=0 ,</m:t>
                                      </m:r>
                                      <m:r>
                                        <a:rPr lang="en-US" sz="2400" i="1">
                                          <a:latin typeface="Cambria Math" panose="02040503050406030204" pitchFamily="18" charset="0"/>
                                        </a:rPr>
                                        <m:t>𝐶𝑜𝑛𝑡𝑟𝑜𝑙𝑒𝑠</m:t>
                                      </m:r>
                                    </m:e>
                                  </m:d>
                                </m:e>
                              </m:func>
                            </m:e>
                          </m:groupChr>
                        </m:e>
                        <m:lim>
                          <m:r>
                            <a:rPr lang="en-US" sz="2400" b="0" i="1" smtClean="0">
                              <a:solidFill>
                                <a:srgbClr val="00B050"/>
                              </a:solidFill>
                              <a:latin typeface="Cambria Math" panose="02040503050406030204" pitchFamily="18" charset="0"/>
                            </a:rPr>
                            <m:t>𝑟𝑒𝑠𝑢𝑙𝑡𝑎𝑑𝑜</m:t>
                          </m:r>
                          <m:r>
                            <a:rPr lang="en-US" sz="2400" b="0" i="1" smtClean="0">
                              <a:solidFill>
                                <a:srgbClr val="00B050"/>
                              </a:solidFill>
                              <a:latin typeface="Cambria Math" panose="02040503050406030204" pitchFamily="18" charset="0"/>
                            </a:rPr>
                            <m:t> </m:t>
                          </m:r>
                          <m:r>
                            <a:rPr lang="en-US" sz="2400" b="0" i="1" smtClean="0">
                              <a:solidFill>
                                <a:srgbClr val="00B050"/>
                              </a:solidFill>
                              <a:latin typeface="Cambria Math" panose="02040503050406030204" pitchFamily="18" charset="0"/>
                            </a:rPr>
                            <m:t>𝑑𝑒</m:t>
                          </m:r>
                          <m:r>
                            <a:rPr lang="en-US" sz="2400" b="0" i="1" smtClean="0">
                              <a:solidFill>
                                <a:srgbClr val="00B050"/>
                              </a:solidFill>
                              <a:latin typeface="Cambria Math" panose="02040503050406030204" pitchFamily="18" charset="0"/>
                            </a:rPr>
                            <m:t> </m:t>
                          </m:r>
                          <m:r>
                            <a:rPr lang="en-US" sz="2400" b="0" i="1" smtClean="0">
                              <a:solidFill>
                                <a:srgbClr val="00B050"/>
                              </a:solidFill>
                              <a:latin typeface="Cambria Math" panose="02040503050406030204" pitchFamily="18" charset="0"/>
                            </a:rPr>
                            <m:t>𝑛𝑜</m:t>
                          </m:r>
                          <m:r>
                            <a:rPr lang="en-US" sz="2400" b="0" i="1" smtClean="0">
                              <a:solidFill>
                                <a:srgbClr val="00B050"/>
                              </a:solidFill>
                              <a:latin typeface="Cambria Math" panose="02040503050406030204" pitchFamily="18" charset="0"/>
                            </a:rPr>
                            <m:t> </m:t>
                          </m:r>
                          <m:r>
                            <a:rPr lang="en-US" sz="2400" b="0" i="1" smtClean="0">
                              <a:solidFill>
                                <a:srgbClr val="00B050"/>
                              </a:solidFill>
                              <a:latin typeface="Cambria Math" panose="02040503050406030204" pitchFamily="18" charset="0"/>
                            </a:rPr>
                            <m:t>𝑎𝑠𝑖𝑔𝑛𝑎𝑑𝑜𝑠</m:t>
                          </m:r>
                          <m:r>
                            <a:rPr lang="en-US" sz="2400" b="0" i="1" smtClean="0">
                              <a:solidFill>
                                <a:srgbClr val="00B050"/>
                              </a:solidFill>
                              <a:latin typeface="Cambria Math" panose="02040503050406030204" pitchFamily="18" charset="0"/>
                            </a:rPr>
                            <m:t> </m:t>
                          </m:r>
                          <m:r>
                            <a:rPr lang="en-US" sz="2400" b="0" i="1" smtClean="0">
                              <a:solidFill>
                                <a:srgbClr val="00B050"/>
                              </a:solidFill>
                              <a:latin typeface="Cambria Math" panose="02040503050406030204" pitchFamily="18" charset="0"/>
                            </a:rPr>
                            <m:t>𝑎</m:t>
                          </m:r>
                          <m:r>
                            <a:rPr lang="en-US" sz="2400" b="0" i="1" smtClean="0">
                              <a:solidFill>
                                <a:srgbClr val="00B050"/>
                              </a:solidFill>
                              <a:latin typeface="Cambria Math" panose="02040503050406030204" pitchFamily="18" charset="0"/>
                            </a:rPr>
                            <m:t> </m:t>
                          </m:r>
                          <m:r>
                            <a:rPr lang="en-US" sz="2400" b="0" i="1" smtClean="0">
                              <a:solidFill>
                                <a:srgbClr val="00B050"/>
                              </a:solidFill>
                              <a:latin typeface="Cambria Math" panose="02040503050406030204" pitchFamily="18" charset="0"/>
                            </a:rPr>
                            <m:t>𝑡𝑟𝑎𝑡𝑎𝑚𝑖𝑒𝑛𝑡𝑜</m:t>
                          </m:r>
                          <m:r>
                            <a:rPr lang="en-US" sz="2400" b="0" i="1" smtClean="0">
                              <a:solidFill>
                                <a:srgbClr val="00B050"/>
                              </a:solidFill>
                              <a:latin typeface="Cambria Math" panose="02040503050406030204" pitchFamily="18" charset="0"/>
                            </a:rPr>
                            <m:t> </m:t>
                          </m:r>
                          <m:r>
                            <a:rPr lang="es-ES" sz="2400" b="0" i="1" smtClean="0">
                              <a:solidFill>
                                <a:srgbClr val="00B050"/>
                              </a:solidFill>
                              <a:latin typeface="Cambria Math" panose="02040503050406030204" pitchFamily="18" charset="0"/>
                            </a:rPr>
                            <m:t>𝑒𝑛</m:t>
                          </m:r>
                          <m:r>
                            <a:rPr lang="en-US" sz="2400" b="0" i="1" smtClean="0">
                              <a:solidFill>
                                <a:srgbClr val="00B050"/>
                              </a:solidFill>
                              <a:latin typeface="Cambria Math" panose="02040503050406030204" pitchFamily="18" charset="0"/>
                            </a:rPr>
                            <m:t> </m:t>
                          </m:r>
                          <m:acc>
                            <m:accPr>
                              <m:chr m:val="̅"/>
                              <m:ctrlPr>
                                <a:rPr lang="en-US" sz="2400" i="1">
                                  <a:solidFill>
                                    <a:srgbClr val="00B050"/>
                                  </a:solidFill>
                                  <a:latin typeface="Cambria Math" panose="02040503050406030204" pitchFamily="18" charset="0"/>
                                  <a:ea typeface="Cambria Math" panose="02040503050406030204" pitchFamily="18" charset="0"/>
                                </a:rPr>
                              </m:ctrlPr>
                            </m:accPr>
                            <m:e>
                              <m:r>
                                <a:rPr lang="en-US" sz="2400" i="1">
                                  <a:solidFill>
                                    <a:srgbClr val="00B050"/>
                                  </a:solidFill>
                                  <a:latin typeface="Cambria Math" panose="02040503050406030204" pitchFamily="18" charset="0"/>
                                  <a:ea typeface="Cambria Math" panose="02040503050406030204" pitchFamily="18" charset="0"/>
                                </a:rPr>
                                <m:t>𝑥</m:t>
                              </m:r>
                            </m:e>
                          </m:acc>
                        </m:lim>
                      </m:limLow>
                      <m:r>
                        <a:rPr lang="en-US" sz="2400" b="0" i="1" smtClean="0">
                          <a:latin typeface="Cambria Math" panose="02040503050406030204" pitchFamily="18" charset="0"/>
                        </a:rPr>
                        <m:t>=</m:t>
                      </m:r>
                      <m:limLow>
                        <m:limLowPr>
                          <m:ctrlPr>
                            <a:rPr lang="en-US" sz="2400" b="0" i="1" smtClean="0">
                              <a:latin typeface="Cambria Math" panose="02040503050406030204" pitchFamily="18" charset="0"/>
                            </a:rPr>
                          </m:ctrlPr>
                        </m:limLowPr>
                        <m:e>
                          <m:groupChr>
                            <m:groupChrPr>
                              <m:chr m:val="⏟"/>
                              <m:ctrlPr>
                                <a:rPr lang="en-US" sz="2400" b="0" i="1" smtClean="0">
                                  <a:latin typeface="Cambria Math" panose="02040503050406030204" pitchFamily="18" charset="0"/>
                                </a:rPr>
                              </m:ctrlPr>
                            </m:groupChrPr>
                            <m:e>
                              <m:func>
                                <m:funcPr>
                                  <m:ctrlPr>
                                    <a:rPr lang="en-US" sz="2400" i="1">
                                      <a:latin typeface="Cambria Math" panose="02040503050406030204" pitchFamily="18" charset="0"/>
                                    </a:rPr>
                                  </m:ctrlPr>
                                </m:funcPr>
                                <m:fName>
                                  <m:limLow>
                                    <m:limLowPr>
                                      <m:ctrlPr>
                                        <a:rPr lang="en-US" sz="2400" i="1">
                                          <a:latin typeface="Cambria Math" panose="02040503050406030204" pitchFamily="18" charset="0"/>
                                        </a:rPr>
                                      </m:ctrlPr>
                                    </m:limLowPr>
                                    <m:e>
                                      <m:r>
                                        <m:rPr>
                                          <m:sty m:val="p"/>
                                        </m:rPr>
                                        <a:rPr lang="en-US" sz="2400">
                                          <a:latin typeface="Cambria Math" panose="02040503050406030204" pitchFamily="18" charset="0"/>
                                        </a:rPr>
                                        <m:t>lim</m:t>
                                      </m:r>
                                    </m:e>
                                    <m:lim>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𝑖</m:t>
                                          </m:r>
                                        </m:sub>
                                      </m:sSub>
                                      <m:r>
                                        <a:rPr lang="en-US" sz="2400" i="1">
                                          <a:latin typeface="Cambria Math" panose="02040503050406030204" pitchFamily="18" charset="0"/>
                                          <a:ea typeface="Cambria Math" panose="02040503050406030204" pitchFamily="18" charset="0"/>
                                        </a:rPr>
                                        <m:t>↓</m:t>
                                      </m:r>
                                      <m:acc>
                                        <m:accPr>
                                          <m:chr m:val="̅"/>
                                          <m:ctrlPr>
                                            <a:rPr lang="en-US" sz="2400" i="1">
                                              <a:latin typeface="Cambria Math" panose="02040503050406030204" pitchFamily="18" charset="0"/>
                                              <a:ea typeface="Cambria Math" panose="02040503050406030204" pitchFamily="18" charset="0"/>
                                            </a:rPr>
                                          </m:ctrlPr>
                                        </m:accPr>
                                        <m:e>
                                          <m:r>
                                            <a:rPr lang="en-US" sz="2400" i="1">
                                              <a:latin typeface="Cambria Math" panose="02040503050406030204" pitchFamily="18" charset="0"/>
                                              <a:ea typeface="Cambria Math" panose="02040503050406030204" pitchFamily="18" charset="0"/>
                                            </a:rPr>
                                            <m:t>𝑥</m:t>
                                          </m:r>
                                        </m:e>
                                      </m:acc>
                                    </m:lim>
                                  </m:limLow>
                                </m:fName>
                                <m:e>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𝑌</m:t>
                                          </m:r>
                                        </m:e>
                                        <m:sub>
                                          <m:r>
                                            <a:rPr lang="en-US" sz="2400" i="1">
                                              <a:latin typeface="Cambria Math" panose="02040503050406030204" pitchFamily="18" charset="0"/>
                                            </a:rPr>
                                            <m:t>0</m:t>
                                          </m:r>
                                          <m:r>
                                            <a:rPr lang="en-US" sz="2400" i="1">
                                              <a:latin typeface="Cambria Math" panose="02040503050406030204" pitchFamily="18" charset="0"/>
                                            </a:rPr>
                                            <m:t>𝑖</m:t>
                                          </m:r>
                                        </m:sub>
                                      </m:sSub>
                                    </m:e>
                                    <m:e>
                                      <m:sSub>
                                        <m:sSubPr>
                                          <m:ctrlPr>
                                            <a:rPr lang="en-US" sz="2400" i="1">
                                              <a:latin typeface="Cambria Math" panose="02040503050406030204" pitchFamily="18" charset="0"/>
                                            </a:rPr>
                                          </m:ctrlPr>
                                        </m:sSubPr>
                                        <m:e>
                                          <m:r>
                                            <a:rPr lang="en-US" sz="2400" i="1">
                                              <a:latin typeface="Cambria Math" panose="02040503050406030204" pitchFamily="18" charset="0"/>
                                            </a:rPr>
                                            <m:t>𝐷</m:t>
                                          </m:r>
                                        </m:e>
                                        <m:sub>
                                          <m:r>
                                            <a:rPr lang="en-US" sz="2400" i="1">
                                              <a:latin typeface="Cambria Math" panose="02040503050406030204" pitchFamily="18" charset="0"/>
                                            </a:rPr>
                                            <m:t>𝑖</m:t>
                                          </m:r>
                                        </m:sub>
                                      </m:sSub>
                                      <m:r>
                                        <a:rPr lang="en-US" sz="2400" i="1">
                                          <a:latin typeface="Cambria Math" panose="02040503050406030204" pitchFamily="18" charset="0"/>
                                        </a:rPr>
                                        <m:t>=1 ,</m:t>
                                      </m:r>
                                      <m:r>
                                        <a:rPr lang="en-US" sz="2400" i="1">
                                          <a:latin typeface="Cambria Math" panose="02040503050406030204" pitchFamily="18" charset="0"/>
                                        </a:rPr>
                                        <m:t>𝐶𝑜𝑛𝑡𝑟𝑜𝑙𝑒𝑠</m:t>
                                      </m:r>
                                    </m:e>
                                  </m:d>
                                </m:e>
                              </m:func>
                              <m:r>
                                <m:rPr>
                                  <m:nor/>
                                </m:rPr>
                                <a:rPr lang="es-CO" sz="2400" dirty="0">
                                  <a:latin typeface="Times" panose="02020603050405020304" pitchFamily="18" charset="0"/>
                                  <a:cs typeface="Times" panose="02020603050405020304" pitchFamily="18" charset="0"/>
                                </a:rPr>
                                <m:t> </m:t>
                              </m:r>
                            </m:e>
                          </m:groupChr>
                        </m:e>
                        <m:lim>
                          <m:r>
                            <a:rPr lang="en-US" sz="2400" i="1" smtClean="0">
                              <a:solidFill>
                                <a:srgbClr val="00B050"/>
                              </a:solidFill>
                              <a:latin typeface="Cambria Math" panose="02040503050406030204" pitchFamily="18" charset="0"/>
                            </a:rPr>
                            <m:t>𝑐𝑜𝑛𝑡𝑟𝑎𝑓𝑎𝑐𝑡𝑢𝑎𝑙</m:t>
                          </m:r>
                          <m:r>
                            <a:rPr lang="en-US" sz="2400" b="0" i="1" smtClean="0">
                              <a:solidFill>
                                <a:srgbClr val="00B050"/>
                              </a:solidFill>
                              <a:latin typeface="Cambria Math" panose="02040503050406030204" pitchFamily="18" charset="0"/>
                            </a:rPr>
                            <m:t> </m:t>
                          </m:r>
                          <m:r>
                            <a:rPr lang="en-US" sz="2400" b="0" i="1" smtClean="0">
                              <a:solidFill>
                                <a:srgbClr val="00B050"/>
                              </a:solidFill>
                              <a:latin typeface="Cambria Math" panose="02040503050406030204" pitchFamily="18" charset="0"/>
                            </a:rPr>
                            <m:t>𝑑𝑒</m:t>
                          </m:r>
                          <m:r>
                            <a:rPr lang="en-US" sz="2400" b="0" i="1" smtClean="0">
                              <a:solidFill>
                                <a:srgbClr val="00B050"/>
                              </a:solidFill>
                              <a:latin typeface="Cambria Math" panose="02040503050406030204" pitchFamily="18" charset="0"/>
                            </a:rPr>
                            <m:t> </m:t>
                          </m:r>
                          <m:r>
                            <a:rPr lang="en-US" sz="2400" b="0" i="1" smtClean="0">
                              <a:solidFill>
                                <a:srgbClr val="00B050"/>
                              </a:solidFill>
                              <a:latin typeface="Cambria Math" panose="02040503050406030204" pitchFamily="18" charset="0"/>
                            </a:rPr>
                            <m:t>𝑙𝑜𝑠</m:t>
                          </m:r>
                          <m:r>
                            <a:rPr lang="en-US" sz="2400" b="0" i="1" smtClean="0">
                              <a:solidFill>
                                <a:srgbClr val="00B050"/>
                              </a:solidFill>
                              <a:latin typeface="Cambria Math" panose="02040503050406030204" pitchFamily="18" charset="0"/>
                            </a:rPr>
                            <m:t> </m:t>
                          </m:r>
                          <m:r>
                            <a:rPr lang="en-US" sz="2400" b="0" i="1" smtClean="0">
                              <a:solidFill>
                                <a:srgbClr val="00B050"/>
                              </a:solidFill>
                              <a:latin typeface="Cambria Math" panose="02040503050406030204" pitchFamily="18" charset="0"/>
                            </a:rPr>
                            <m:t>𝑎𝑠𝑖𝑔𝑛𝑎𝑑𝑜𝑠</m:t>
                          </m:r>
                          <m:r>
                            <a:rPr lang="en-US" sz="2400" b="0" i="1" smtClean="0">
                              <a:solidFill>
                                <a:srgbClr val="00B050"/>
                              </a:solidFill>
                              <a:latin typeface="Cambria Math" panose="02040503050406030204" pitchFamily="18" charset="0"/>
                            </a:rPr>
                            <m:t> </m:t>
                          </m:r>
                          <m:r>
                            <a:rPr lang="en-US" sz="2400" b="0" i="1" smtClean="0">
                              <a:solidFill>
                                <a:srgbClr val="00B050"/>
                              </a:solidFill>
                              <a:latin typeface="Cambria Math" panose="02040503050406030204" pitchFamily="18" charset="0"/>
                            </a:rPr>
                            <m:t>𝑎</m:t>
                          </m:r>
                          <m:r>
                            <a:rPr lang="en-US" sz="2400" b="0" i="1" smtClean="0">
                              <a:solidFill>
                                <a:srgbClr val="00B050"/>
                              </a:solidFill>
                              <a:latin typeface="Cambria Math" panose="02040503050406030204" pitchFamily="18" charset="0"/>
                            </a:rPr>
                            <m:t> </m:t>
                          </m:r>
                          <m:r>
                            <a:rPr lang="en-US" sz="2400" b="0" i="1" smtClean="0">
                              <a:solidFill>
                                <a:srgbClr val="00B050"/>
                              </a:solidFill>
                              <a:latin typeface="Cambria Math" panose="02040503050406030204" pitchFamily="18" charset="0"/>
                            </a:rPr>
                            <m:t>𝑡𝑟𝑎𝑡𝑎𝑚𝑖𝑒𝑛𝑡𝑜</m:t>
                          </m:r>
                          <m:r>
                            <a:rPr lang="en-US" sz="2400" i="1">
                              <a:solidFill>
                                <a:srgbClr val="00B050"/>
                              </a:solidFill>
                              <a:latin typeface="Cambria Math" panose="02040503050406030204" pitchFamily="18" charset="0"/>
                            </a:rPr>
                            <m:t> </m:t>
                          </m:r>
                          <m:r>
                            <a:rPr lang="es-ES" sz="2400" b="0" i="1" smtClean="0">
                              <a:solidFill>
                                <a:srgbClr val="00B050"/>
                              </a:solidFill>
                              <a:latin typeface="Cambria Math" panose="02040503050406030204" pitchFamily="18" charset="0"/>
                            </a:rPr>
                            <m:t>𝑒𝑛</m:t>
                          </m:r>
                          <m:r>
                            <a:rPr lang="en-US" sz="2400" i="1">
                              <a:solidFill>
                                <a:srgbClr val="00B050"/>
                              </a:solidFill>
                              <a:latin typeface="Cambria Math" panose="02040503050406030204" pitchFamily="18" charset="0"/>
                            </a:rPr>
                            <m:t> </m:t>
                          </m:r>
                          <m:acc>
                            <m:accPr>
                              <m:chr m:val="̅"/>
                              <m:ctrlPr>
                                <a:rPr lang="en-US" sz="2400" i="1">
                                  <a:solidFill>
                                    <a:srgbClr val="00B050"/>
                                  </a:solidFill>
                                  <a:latin typeface="Cambria Math" panose="02040503050406030204" pitchFamily="18" charset="0"/>
                                  <a:ea typeface="Cambria Math" panose="02040503050406030204" pitchFamily="18" charset="0"/>
                                </a:rPr>
                              </m:ctrlPr>
                            </m:accPr>
                            <m:e>
                              <m:r>
                                <a:rPr lang="en-US" sz="2400" i="1">
                                  <a:solidFill>
                                    <a:srgbClr val="00B050"/>
                                  </a:solidFill>
                                  <a:latin typeface="Cambria Math" panose="02040503050406030204" pitchFamily="18" charset="0"/>
                                  <a:ea typeface="Cambria Math" panose="02040503050406030204" pitchFamily="18" charset="0"/>
                                </a:rPr>
                                <m:t>𝑥</m:t>
                              </m:r>
                            </m:e>
                          </m:acc>
                        </m:lim>
                      </m:limLow>
                    </m:oMath>
                  </m:oMathPara>
                </a14:m>
                <a:endParaRPr lang="es-CO" sz="2400" dirty="0">
                  <a:latin typeface="Times" panose="02020603050405020304" pitchFamily="18" charset="0"/>
                  <a:cs typeface="Times" panose="02020603050405020304" pitchFamily="18" charset="0"/>
                </a:endParaRPr>
              </a:p>
              <a:p>
                <a:pPr>
                  <a:spcAft>
                    <a:spcPts val="1200"/>
                  </a:spcAft>
                </a:pPr>
                <a:endParaRPr lang="es-CO" sz="2400" dirty="0">
                  <a:latin typeface="Times" panose="02020603050405020304" pitchFamily="18" charset="0"/>
                  <a:cs typeface="Times" panose="02020603050405020304" pitchFamily="18" charset="0"/>
                </a:endParaRPr>
              </a:p>
              <a:p>
                <a:pPr>
                  <a:spcAft>
                    <a:spcPts val="1200"/>
                  </a:spcAft>
                </a:pPr>
                <a:r>
                  <a:rPr lang="es-CO" sz="2400" dirty="0">
                    <a:latin typeface="Times" panose="02020603050405020304" pitchFamily="18" charset="0"/>
                    <a:cs typeface="Times" panose="02020603050405020304" pitchFamily="18" charset="0"/>
                  </a:rPr>
                  <a:t>Se supone que los no asignados son un buen contrafactual cuando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m:t>
                    </m:r>
                    <m:acc>
                      <m:accPr>
                        <m:chr m:val="̅"/>
                        <m:ctrlPr>
                          <a:rPr lang="en-US" sz="2400" i="1">
                            <a:latin typeface="Cambria Math" panose="02040503050406030204" pitchFamily="18" charset="0"/>
                            <a:ea typeface="Cambria Math" panose="02040503050406030204" pitchFamily="18" charset="0"/>
                          </a:rPr>
                        </m:ctrlPr>
                      </m:accPr>
                      <m:e>
                        <m:r>
                          <a:rPr lang="en-US" sz="2400" i="1">
                            <a:latin typeface="Cambria Math" panose="02040503050406030204" pitchFamily="18" charset="0"/>
                            <a:ea typeface="Cambria Math" panose="02040503050406030204" pitchFamily="18" charset="0"/>
                          </a:rPr>
                          <m:t>𝑥</m:t>
                        </m:r>
                      </m:e>
                    </m:acc>
                  </m:oMath>
                </a14:m>
                <a:endParaRPr lang="es-CO" sz="2400" dirty="0">
                  <a:latin typeface="Times" panose="02020603050405020304" pitchFamily="18" charset="0"/>
                  <a:cs typeface="Times" panose="02020603050405020304" pitchFamily="18" charset="0"/>
                </a:endParaRPr>
              </a:p>
              <a:p>
                <a:pPr>
                  <a:spcAft>
                    <a:spcPts val="1200"/>
                  </a:spcAft>
                </a:pPr>
                <a:r>
                  <a:rPr lang="es-CO" sz="2400" dirty="0">
                    <a:latin typeface="Times" panose="02020603050405020304" pitchFamily="18" charset="0"/>
                    <a:cs typeface="Times" panose="02020603050405020304" pitchFamily="18" charset="0"/>
                  </a:rPr>
                  <a:t>El segundo supuesto esencial es que la forma funcional sea adecuada para estimar </a:t>
                </a:r>
                <a14:m>
                  <m:oMath xmlns:m="http://schemas.openxmlformats.org/officeDocument/2006/math">
                    <m:r>
                      <a:rPr lang="en-US" sz="2400" b="0" i="1" smtClean="0">
                        <a:latin typeface="Cambria Math" panose="02040503050406030204" pitchFamily="18" charset="0"/>
                      </a:rPr>
                      <m:t>𝐸</m:t>
                    </m:r>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𝑌</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m:t>
                    </m:r>
                    <m:acc>
                      <m:accPr>
                        <m:chr m:val="̅"/>
                        <m:ctrlPr>
                          <a:rPr lang="en-US" sz="2400" i="1">
                            <a:latin typeface="Cambria Math" panose="02040503050406030204" pitchFamily="18" charset="0"/>
                            <a:ea typeface="Cambria Math" panose="02040503050406030204" pitchFamily="18" charset="0"/>
                          </a:rPr>
                        </m:ctrlPr>
                      </m:accPr>
                      <m:e>
                        <m:r>
                          <a:rPr lang="en-US" sz="2400" i="1">
                            <a:latin typeface="Cambria Math" panose="02040503050406030204" pitchFamily="18" charset="0"/>
                            <a:ea typeface="Cambria Math" panose="02040503050406030204" pitchFamily="18" charset="0"/>
                          </a:rPr>
                          <m:t>𝑥</m:t>
                        </m:r>
                      </m:e>
                    </m:acc>
                  </m:oMath>
                </a14:m>
                <a:r>
                  <a:rPr lang="es-CO" sz="2400" dirty="0">
                    <a:latin typeface="Times" panose="02020603050405020304" pitchFamily="18" charset="0"/>
                    <a:cs typeface="Times" panose="02020603050405020304" pitchFamily="18" charset="0"/>
                  </a:rPr>
                  <a:t>] de ambos lados del umbral.</a:t>
                </a:r>
              </a:p>
            </p:txBody>
          </p:sp>
        </mc:Choice>
        <mc:Fallback xmlns="">
          <p:sp>
            <p:nvSpPr>
              <p:cNvPr id="3" name="Marcador de texto 2">
                <a:extLst>
                  <a:ext uri="{FF2B5EF4-FFF2-40B4-BE49-F238E27FC236}">
                    <a16:creationId xmlns:a16="http://schemas.microsoft.com/office/drawing/2014/main" id="{77D7B790-35EA-C845-B33C-FCE62B941E29}"/>
                  </a:ext>
                </a:extLst>
              </p:cNvPr>
              <p:cNvSpPr>
                <a:spLocks noGrp="1" noRot="1" noChangeAspect="1" noMove="1" noResize="1" noEditPoints="1" noAdjustHandles="1" noChangeArrowheads="1" noChangeShapeType="1" noTextEdit="1"/>
              </p:cNvSpPr>
              <p:nvPr>
                <p:ph type="body" sz="quarter" idx="11"/>
              </p:nvPr>
            </p:nvSpPr>
            <p:spPr>
              <a:xfrm>
                <a:off x="349898" y="1242267"/>
                <a:ext cx="11330268" cy="4963886"/>
              </a:xfr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2463325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B578A1EA-5C66-9244-971F-F9788B243324}"/>
              </a:ext>
            </a:extLst>
          </p:cNvPr>
          <p:cNvSpPr>
            <a:spLocks noGrp="1"/>
          </p:cNvSpPr>
          <p:nvPr>
            <p:ph type="body" sz="quarter" idx="10"/>
          </p:nvPr>
        </p:nvSpPr>
        <p:spPr>
          <a:xfrm>
            <a:off x="2299719" y="75034"/>
            <a:ext cx="9470847" cy="503463"/>
          </a:xfrm>
        </p:spPr>
        <p:txBody>
          <a:bodyPr/>
          <a:lstStyle/>
          <a:p>
            <a:r>
              <a:rPr lang="es-CO" dirty="0"/>
              <a:t>Robustez y Verificación de los Supuestos de la Regresión Discontinua</a:t>
            </a:r>
          </a:p>
        </p:txBody>
      </p:sp>
      <p:sp>
        <p:nvSpPr>
          <p:cNvPr id="3" name="Marcador de texto 2">
            <a:extLst>
              <a:ext uri="{FF2B5EF4-FFF2-40B4-BE49-F238E27FC236}">
                <a16:creationId xmlns:a16="http://schemas.microsoft.com/office/drawing/2014/main" id="{77D7B790-35EA-C845-B33C-FCE62B941E29}"/>
              </a:ext>
            </a:extLst>
          </p:cNvPr>
          <p:cNvSpPr>
            <a:spLocks noGrp="1"/>
          </p:cNvSpPr>
          <p:nvPr>
            <p:ph type="body" sz="quarter" idx="11"/>
          </p:nvPr>
        </p:nvSpPr>
        <p:spPr>
          <a:xfrm>
            <a:off x="195943" y="1129004"/>
            <a:ext cx="11537303" cy="4876930"/>
          </a:xfrm>
        </p:spPr>
        <p:txBody>
          <a:bodyPr/>
          <a:lstStyle/>
          <a:p>
            <a:pPr>
              <a:spcAft>
                <a:spcPts val="600"/>
              </a:spcAft>
            </a:pPr>
            <a:r>
              <a:rPr lang="es-CO" sz="2400" dirty="0">
                <a:latin typeface="Times" panose="02020603050405020304" pitchFamily="18" charset="0"/>
                <a:cs typeface="Times" panose="02020603050405020304" pitchFamily="18" charset="0"/>
              </a:rPr>
              <a:t>Verificación de las condiciones para la aplicación de la RD</a:t>
            </a:r>
          </a:p>
          <a:p>
            <a:pPr>
              <a:spcAft>
                <a:spcPts val="600"/>
              </a:spcAft>
              <a:buFontTx/>
              <a:buChar char="-"/>
            </a:pPr>
            <a:r>
              <a:rPr lang="es-CO" sz="2400" dirty="0">
                <a:latin typeface="Times" panose="02020603050405020304" pitchFamily="18" charset="0"/>
                <a:cs typeface="Times" panose="02020603050405020304" pitchFamily="18" charset="0"/>
              </a:rPr>
              <a:t>Ausencia de </a:t>
            </a:r>
            <a:r>
              <a:rPr lang="es-CO" sz="2400" u="sng" dirty="0">
                <a:latin typeface="Times" panose="02020603050405020304" pitchFamily="18" charset="0"/>
                <a:cs typeface="Times" panose="02020603050405020304" pitchFamily="18" charset="0"/>
              </a:rPr>
              <a:t>otros Programas</a:t>
            </a:r>
            <a:r>
              <a:rPr lang="es-CO" sz="2400" dirty="0">
                <a:latin typeface="Times" panose="02020603050405020304" pitchFamily="18" charset="0"/>
                <a:cs typeface="Times" panose="02020603050405020304" pitchFamily="18" charset="0"/>
              </a:rPr>
              <a:t> que comparten el mismo índice y umbral de elegibilidad </a:t>
            </a:r>
          </a:p>
          <a:p>
            <a:pPr>
              <a:spcAft>
                <a:spcPts val="600"/>
              </a:spcAft>
              <a:buFontTx/>
              <a:buChar char="-"/>
            </a:pPr>
            <a:r>
              <a:rPr lang="es-CO" sz="2400" dirty="0">
                <a:latin typeface="Times" panose="02020603050405020304" pitchFamily="18" charset="0"/>
                <a:cs typeface="Times" panose="02020603050405020304" pitchFamily="18" charset="0"/>
              </a:rPr>
              <a:t>Aparte de su tratamiento, ¿existe algún otro programa o cualquier cosa que afecte solamente a los que están a un lado del umbral?   </a:t>
            </a:r>
          </a:p>
          <a:p>
            <a:pPr>
              <a:spcAft>
                <a:spcPts val="600"/>
              </a:spcAft>
            </a:pPr>
            <a:r>
              <a:rPr lang="es-CO" sz="2400" dirty="0">
                <a:latin typeface="Times" panose="02020603050405020304" pitchFamily="18" charset="0"/>
                <a:cs typeface="Times" panose="02020603050405020304" pitchFamily="18" charset="0"/>
              </a:rPr>
              <a:t>Verificación de los supuestos de la RD:</a:t>
            </a:r>
          </a:p>
          <a:p>
            <a:pPr>
              <a:spcAft>
                <a:spcPts val="600"/>
              </a:spcAft>
              <a:buFontTx/>
              <a:buChar char="-"/>
            </a:pPr>
            <a:r>
              <a:rPr lang="es-CO" sz="2400" dirty="0">
                <a:latin typeface="Times" panose="02020603050405020304" pitchFamily="18" charset="0"/>
                <a:cs typeface="Times" panose="02020603050405020304" pitchFamily="18" charset="0"/>
              </a:rPr>
              <a:t>No </a:t>
            </a:r>
            <a:r>
              <a:rPr lang="es-CO" sz="2400" u="sng" dirty="0">
                <a:latin typeface="Times" panose="02020603050405020304" pitchFamily="18" charset="0"/>
                <a:cs typeface="Times" panose="02020603050405020304" pitchFamily="18" charset="0"/>
              </a:rPr>
              <a:t>manipulación</a:t>
            </a:r>
            <a:r>
              <a:rPr lang="es-CO" sz="2400" dirty="0">
                <a:latin typeface="Times" panose="02020603050405020304" pitchFamily="18" charset="0"/>
                <a:cs typeface="Times" panose="02020603050405020304" pitchFamily="18" charset="0"/>
              </a:rPr>
              <a:t> (no </a:t>
            </a:r>
            <a:r>
              <a:rPr lang="es-CO" sz="2400" u="sng" dirty="0">
                <a:latin typeface="Times" panose="02020603050405020304" pitchFamily="18" charset="0"/>
                <a:cs typeface="Times" panose="02020603050405020304" pitchFamily="18" charset="0"/>
              </a:rPr>
              <a:t>agrupamiento</a:t>
            </a:r>
            <a:r>
              <a:rPr lang="es-CO" sz="2400" dirty="0">
                <a:latin typeface="Times" panose="02020603050405020304" pitchFamily="18" charset="0"/>
                <a:cs typeface="Times" panose="02020603050405020304" pitchFamily="18" charset="0"/>
              </a:rPr>
              <a:t> en la distribución del índice de elegibilidad)</a:t>
            </a:r>
          </a:p>
          <a:p>
            <a:pPr>
              <a:spcAft>
                <a:spcPts val="600"/>
              </a:spcAft>
              <a:buFontTx/>
              <a:buChar char="-"/>
            </a:pPr>
            <a:r>
              <a:rPr lang="es-CO" sz="2400" u="sng" dirty="0">
                <a:latin typeface="Times" panose="02020603050405020304" pitchFamily="18" charset="0"/>
                <a:cs typeface="Times" panose="02020603050405020304" pitchFamily="18" charset="0"/>
              </a:rPr>
              <a:t>Continuidad</a:t>
            </a:r>
            <a:r>
              <a:rPr lang="es-CO" sz="2400" dirty="0">
                <a:latin typeface="Times" panose="02020603050405020304" pitchFamily="18" charset="0"/>
                <a:cs typeface="Times" panose="02020603050405020304" pitchFamily="18" charset="0"/>
              </a:rPr>
              <a:t> en variables </a:t>
            </a:r>
            <a:r>
              <a:rPr lang="es-CO" sz="2400" u="sng" dirty="0">
                <a:latin typeface="Times" panose="02020603050405020304" pitchFamily="18" charset="0"/>
                <a:cs typeface="Times" panose="02020603050405020304" pitchFamily="18" charset="0"/>
              </a:rPr>
              <a:t>predeterminadas</a:t>
            </a:r>
            <a:r>
              <a:rPr lang="es-CO" sz="2400" dirty="0">
                <a:latin typeface="Times" panose="02020603050405020304" pitchFamily="18" charset="0"/>
                <a:cs typeface="Times" panose="02020603050405020304" pitchFamily="18" charset="0"/>
              </a:rPr>
              <a:t>, alrededor del umbral </a:t>
            </a:r>
          </a:p>
          <a:p>
            <a:pPr>
              <a:spcAft>
                <a:spcPts val="600"/>
              </a:spcAft>
              <a:buFontTx/>
              <a:buChar char="-"/>
            </a:pPr>
            <a:endParaRPr lang="es-CO" sz="2400" dirty="0">
              <a:latin typeface="Times" panose="02020603050405020304" pitchFamily="18" charset="0"/>
              <a:cs typeface="Times" panose="02020603050405020304" pitchFamily="18" charset="0"/>
            </a:endParaRPr>
          </a:p>
          <a:p>
            <a:pPr>
              <a:spcAft>
                <a:spcPts val="600"/>
              </a:spcAft>
            </a:pPr>
            <a:r>
              <a:rPr lang="es-CO" sz="2400" dirty="0">
                <a:latin typeface="Times" panose="02020603050405020304" pitchFamily="18" charset="0"/>
                <a:cs typeface="Times" panose="02020603050405020304" pitchFamily="18" charset="0"/>
              </a:rPr>
              <a:t>Pruebas Típicas de </a:t>
            </a:r>
            <a:r>
              <a:rPr lang="es-CO" sz="2400" u="sng" dirty="0">
                <a:latin typeface="Times" panose="02020603050405020304" pitchFamily="18" charset="0"/>
                <a:cs typeface="Times" panose="02020603050405020304" pitchFamily="18" charset="0"/>
              </a:rPr>
              <a:t>Robustez</a:t>
            </a:r>
            <a:r>
              <a:rPr lang="es-CO" sz="2400" dirty="0">
                <a:latin typeface="Times" panose="02020603050405020304" pitchFamily="18" charset="0"/>
                <a:cs typeface="Times" panose="02020603050405020304" pitchFamily="18" charset="0"/>
              </a:rPr>
              <a:t>: </a:t>
            </a:r>
          </a:p>
          <a:p>
            <a:pPr>
              <a:spcAft>
                <a:spcPts val="600"/>
              </a:spcAft>
              <a:buFontTx/>
              <a:buChar char="-"/>
            </a:pPr>
            <a:r>
              <a:rPr lang="es-CO" sz="2400" dirty="0">
                <a:latin typeface="Times" panose="02020603050405020304" pitchFamily="18" charset="0"/>
                <a:cs typeface="Times" panose="02020603050405020304" pitchFamily="18" charset="0"/>
              </a:rPr>
              <a:t>Robustez a cambios en el </a:t>
            </a:r>
            <a:r>
              <a:rPr lang="es-CO" sz="2400" u="sng" dirty="0">
                <a:latin typeface="Times" panose="02020603050405020304" pitchFamily="18" charset="0"/>
                <a:cs typeface="Times" panose="02020603050405020304" pitchFamily="18" charset="0"/>
              </a:rPr>
              <a:t>ancho de banda </a:t>
            </a:r>
            <a:r>
              <a:rPr lang="es-CO" sz="2400" dirty="0">
                <a:latin typeface="Times" panose="02020603050405020304" pitchFamily="18" charset="0"/>
                <a:cs typeface="Times" panose="02020603050405020304" pitchFamily="18" charset="0"/>
              </a:rPr>
              <a:t>aplicado</a:t>
            </a:r>
          </a:p>
          <a:p>
            <a:pPr>
              <a:spcAft>
                <a:spcPts val="600"/>
              </a:spcAft>
              <a:buFontTx/>
              <a:buChar char="-"/>
            </a:pPr>
            <a:r>
              <a:rPr lang="es-CO" sz="2400" dirty="0">
                <a:latin typeface="Times" panose="02020603050405020304" pitchFamily="18" charset="0"/>
                <a:cs typeface="Times" panose="02020603050405020304" pitchFamily="18" charset="0"/>
              </a:rPr>
              <a:t>Robustez a cambios en la </a:t>
            </a:r>
            <a:r>
              <a:rPr lang="es-CO" sz="2400" u="sng" dirty="0">
                <a:latin typeface="Times" panose="02020603050405020304" pitchFamily="18" charset="0"/>
                <a:cs typeface="Times" panose="02020603050405020304" pitchFamily="18" charset="0"/>
              </a:rPr>
              <a:t>forma funcional</a:t>
            </a:r>
          </a:p>
          <a:p>
            <a:pPr>
              <a:spcAft>
                <a:spcPts val="600"/>
              </a:spcAft>
              <a:buFont typeface="Wingdings" panose="05000000000000000000" pitchFamily="2" charset="2"/>
              <a:buChar char="Ø"/>
            </a:pPr>
            <a:endParaRPr lang="es-CO" sz="2400" dirty="0">
              <a:latin typeface="Times" panose="02020603050405020304" pitchFamily="18" charset="0"/>
              <a:cs typeface="Times" panose="02020603050405020304" pitchFamily="18" charset="0"/>
            </a:endParaRPr>
          </a:p>
          <a:p>
            <a:pPr>
              <a:spcAft>
                <a:spcPts val="600"/>
              </a:spcAft>
            </a:pPr>
            <a:endParaRPr lang="es-CO" sz="2400" dirty="0">
              <a:latin typeface="Times" panose="02020603050405020304" pitchFamily="18" charset="0"/>
              <a:cs typeface="Times" panose="02020603050405020304" pitchFamily="18" charset="0"/>
            </a:endParaRPr>
          </a:p>
          <a:p>
            <a:pPr>
              <a:spcAft>
                <a:spcPts val="600"/>
              </a:spcAft>
            </a:pPr>
            <a:endParaRPr lang="es-CO" sz="2400" dirty="0">
              <a:latin typeface="Times" panose="02020603050405020304" pitchFamily="18" charset="0"/>
              <a:cs typeface="Times" panose="02020603050405020304" pitchFamily="18" charset="0"/>
            </a:endParaRPr>
          </a:p>
        </p:txBody>
      </p:sp>
    </p:spTree>
    <p:extLst>
      <p:ext uri="{BB962C8B-B14F-4D97-AF65-F5344CB8AC3E}">
        <p14:creationId xmlns:p14="http://schemas.microsoft.com/office/powerpoint/2010/main" val="29767073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B578A1EA-5C66-9244-971F-F9788B243324}"/>
              </a:ext>
            </a:extLst>
          </p:cNvPr>
          <p:cNvSpPr>
            <a:spLocks noGrp="1"/>
          </p:cNvSpPr>
          <p:nvPr>
            <p:ph type="body" sz="quarter" idx="10"/>
          </p:nvPr>
        </p:nvSpPr>
        <p:spPr>
          <a:xfrm>
            <a:off x="2118049" y="75034"/>
            <a:ext cx="10321211" cy="503463"/>
          </a:xfrm>
        </p:spPr>
        <p:txBody>
          <a:bodyPr/>
          <a:lstStyle/>
          <a:p>
            <a:r>
              <a:rPr lang="es-CO" dirty="0"/>
              <a:t>Verificación de los Supuestos de la Regresión Discontinua: 1) Ausencia de otros Programas con mismo Umbral</a:t>
            </a:r>
          </a:p>
        </p:txBody>
      </p:sp>
      <p:sp>
        <p:nvSpPr>
          <p:cNvPr id="3" name="Marcador de texto 2">
            <a:extLst>
              <a:ext uri="{FF2B5EF4-FFF2-40B4-BE49-F238E27FC236}">
                <a16:creationId xmlns:a16="http://schemas.microsoft.com/office/drawing/2014/main" id="{77D7B790-35EA-C845-B33C-FCE62B941E29}"/>
              </a:ext>
            </a:extLst>
          </p:cNvPr>
          <p:cNvSpPr>
            <a:spLocks noGrp="1"/>
          </p:cNvSpPr>
          <p:nvPr>
            <p:ph type="body" sz="quarter" idx="11"/>
          </p:nvPr>
        </p:nvSpPr>
        <p:spPr>
          <a:xfrm>
            <a:off x="0" y="1042048"/>
            <a:ext cx="11733245" cy="4963886"/>
          </a:xfrm>
        </p:spPr>
        <p:txBody>
          <a:bodyPr/>
          <a:lstStyle/>
          <a:p>
            <a:pPr>
              <a:spcAft>
                <a:spcPts val="600"/>
              </a:spcAft>
            </a:pPr>
            <a:r>
              <a:rPr lang="es-CO" sz="2200" dirty="0">
                <a:latin typeface="Times" panose="02020603050405020304" pitchFamily="18" charset="0"/>
                <a:cs typeface="Times" panose="02020603050405020304" pitchFamily="18" charset="0"/>
              </a:rPr>
              <a:t>Ausencia de otros Programas con mismo Umbral</a:t>
            </a:r>
          </a:p>
          <a:p>
            <a:pPr>
              <a:spcAft>
                <a:spcPts val="600"/>
              </a:spcAft>
            </a:pPr>
            <a:r>
              <a:rPr lang="es-CO" sz="1600" dirty="0">
                <a:latin typeface="Times" panose="02020603050405020304" pitchFamily="18" charset="0"/>
                <a:cs typeface="Times" panose="02020603050405020304" pitchFamily="18" charset="0"/>
              </a:rPr>
              <a:t>Ejemplo: </a:t>
            </a:r>
            <a:r>
              <a:rPr lang="en-US" sz="1600" dirty="0">
                <a:latin typeface="Times" panose="02020603050405020304" pitchFamily="18" charset="0"/>
                <a:cs typeface="Times" panose="02020603050405020304" pitchFamily="18" charset="0"/>
              </a:rPr>
              <a:t>Laajaj, R., Moya, A., &amp; Sánchez, F. (2022). Equality of opportunity and human capital accumulation: Motivational effect of a nationwide scholarship in Colombia. Journal of Development Economics, 154, 102754.</a:t>
            </a:r>
            <a:endParaRPr lang="es-CO" sz="1600" dirty="0">
              <a:latin typeface="Times" panose="02020603050405020304" pitchFamily="18" charset="0"/>
              <a:cs typeface="Times" panose="02020603050405020304" pitchFamily="18" charset="0"/>
            </a:endParaRPr>
          </a:p>
          <a:p>
            <a:pPr>
              <a:spcAft>
                <a:spcPts val="600"/>
              </a:spcAft>
            </a:pPr>
            <a:endParaRPr lang="es-CO" sz="2200" dirty="0">
              <a:latin typeface="Times" panose="02020603050405020304" pitchFamily="18" charset="0"/>
              <a:cs typeface="Times" panose="02020603050405020304" pitchFamily="18" charset="0"/>
            </a:endParaRPr>
          </a:p>
          <a:p>
            <a:pPr>
              <a:spcAft>
                <a:spcPts val="600"/>
              </a:spcAft>
            </a:pPr>
            <a:endParaRPr lang="es-CO" sz="2200" dirty="0">
              <a:latin typeface="Times" panose="02020603050405020304" pitchFamily="18" charset="0"/>
              <a:cs typeface="Times" panose="02020603050405020304" pitchFamily="18" charset="0"/>
            </a:endParaRPr>
          </a:p>
          <a:p>
            <a:pPr>
              <a:spcAft>
                <a:spcPts val="600"/>
              </a:spcAft>
            </a:pPr>
            <a:endParaRPr lang="es-CO" sz="2200" dirty="0">
              <a:latin typeface="Times" panose="02020603050405020304" pitchFamily="18" charset="0"/>
              <a:cs typeface="Times" panose="02020603050405020304" pitchFamily="18" charset="0"/>
            </a:endParaRPr>
          </a:p>
          <a:p>
            <a:pPr>
              <a:spcAft>
                <a:spcPts val="600"/>
              </a:spcAft>
            </a:pPr>
            <a:endParaRPr lang="es-CO" sz="2200" dirty="0">
              <a:latin typeface="Times" panose="02020603050405020304" pitchFamily="18" charset="0"/>
              <a:cs typeface="Times" panose="02020603050405020304" pitchFamily="18" charset="0"/>
            </a:endParaRPr>
          </a:p>
          <a:p>
            <a:pPr>
              <a:spcAft>
                <a:spcPts val="600"/>
              </a:spcAft>
            </a:pPr>
            <a:endParaRPr lang="es-CO" sz="2200" dirty="0">
              <a:latin typeface="Times" panose="02020603050405020304" pitchFamily="18" charset="0"/>
              <a:cs typeface="Times" panose="02020603050405020304" pitchFamily="18" charset="0"/>
            </a:endParaRPr>
          </a:p>
          <a:p>
            <a:pPr>
              <a:spcAft>
                <a:spcPts val="600"/>
              </a:spcAft>
            </a:pPr>
            <a:endParaRPr lang="es-CO" sz="2200" dirty="0">
              <a:latin typeface="Times" panose="02020603050405020304" pitchFamily="18" charset="0"/>
              <a:cs typeface="Times" panose="02020603050405020304" pitchFamily="18" charset="0"/>
            </a:endParaRPr>
          </a:p>
          <a:p>
            <a:pPr>
              <a:spcAft>
                <a:spcPts val="600"/>
              </a:spcAft>
            </a:pPr>
            <a:endParaRPr lang="es-CO" sz="2200" dirty="0">
              <a:latin typeface="Times" panose="02020603050405020304" pitchFamily="18" charset="0"/>
              <a:cs typeface="Times" panose="02020603050405020304" pitchFamily="18" charset="0"/>
            </a:endParaRPr>
          </a:p>
          <a:p>
            <a:pPr>
              <a:spcAft>
                <a:spcPts val="600"/>
              </a:spcAft>
            </a:pPr>
            <a:endParaRPr lang="es-CO" sz="2200" dirty="0">
              <a:latin typeface="Times" panose="02020603050405020304" pitchFamily="18" charset="0"/>
              <a:cs typeface="Times" panose="02020603050405020304" pitchFamily="18" charset="0"/>
            </a:endParaRPr>
          </a:p>
          <a:p>
            <a:pPr>
              <a:spcAft>
                <a:spcPts val="600"/>
              </a:spcAft>
            </a:pPr>
            <a:endParaRPr lang="es-CO" sz="2200" dirty="0">
              <a:latin typeface="Times" panose="02020603050405020304" pitchFamily="18" charset="0"/>
              <a:cs typeface="Times" panose="02020603050405020304" pitchFamily="18" charset="0"/>
            </a:endParaRPr>
          </a:p>
          <a:p>
            <a:pPr>
              <a:spcAft>
                <a:spcPts val="600"/>
              </a:spcAft>
            </a:pPr>
            <a:r>
              <a:rPr lang="es-CO" sz="2200" dirty="0">
                <a:latin typeface="Times" panose="02020603050405020304" pitchFamily="18" charset="0"/>
                <a:cs typeface="Times" panose="02020603050405020304" pitchFamily="18" charset="0"/>
              </a:rPr>
              <a:t>Como alternativa, usamos el método de </a:t>
            </a:r>
            <a:r>
              <a:rPr lang="es-CO" sz="2200" u="sng" dirty="0">
                <a:latin typeface="Times" panose="02020603050405020304" pitchFamily="18" charset="0"/>
                <a:cs typeface="Times" panose="02020603050405020304" pitchFamily="18" charset="0"/>
              </a:rPr>
              <a:t>Diferencias-en-Discontinuidades</a:t>
            </a:r>
          </a:p>
          <a:p>
            <a:pPr>
              <a:spcAft>
                <a:spcPts val="600"/>
              </a:spcAft>
            </a:pPr>
            <a:endParaRPr lang="es-CO" sz="1600" dirty="0">
              <a:latin typeface="Times" panose="02020603050405020304" pitchFamily="18" charset="0"/>
              <a:cs typeface="Times" panose="02020603050405020304" pitchFamily="18" charset="0"/>
            </a:endParaRPr>
          </a:p>
          <a:p>
            <a:pPr>
              <a:spcAft>
                <a:spcPts val="600"/>
              </a:spcAft>
            </a:pPr>
            <a:endParaRPr lang="es-CO" sz="2200" dirty="0">
              <a:latin typeface="Times" panose="02020603050405020304" pitchFamily="18" charset="0"/>
              <a:cs typeface="Times" panose="02020603050405020304" pitchFamily="18" charset="0"/>
            </a:endParaRPr>
          </a:p>
        </p:txBody>
      </p:sp>
      <p:pic>
        <p:nvPicPr>
          <p:cNvPr id="5" name="Picture 4">
            <a:extLst>
              <a:ext uri="{FF2B5EF4-FFF2-40B4-BE49-F238E27FC236}">
                <a16:creationId xmlns:a16="http://schemas.microsoft.com/office/drawing/2014/main" id="{34A12CDE-7D4A-687D-1369-B04822D6FC48}"/>
              </a:ext>
            </a:extLst>
          </p:cNvPr>
          <p:cNvPicPr>
            <a:picLocks noChangeAspect="1"/>
          </p:cNvPicPr>
          <p:nvPr/>
        </p:nvPicPr>
        <p:blipFill>
          <a:blip r:embed="rId2"/>
          <a:stretch>
            <a:fillRect/>
          </a:stretch>
        </p:blipFill>
        <p:spPr>
          <a:xfrm>
            <a:off x="0" y="2101312"/>
            <a:ext cx="12192000" cy="4094216"/>
          </a:xfrm>
          <a:prstGeom prst="rect">
            <a:avLst/>
          </a:prstGeom>
        </p:spPr>
      </p:pic>
    </p:spTree>
    <p:extLst>
      <p:ext uri="{BB962C8B-B14F-4D97-AF65-F5344CB8AC3E}">
        <p14:creationId xmlns:p14="http://schemas.microsoft.com/office/powerpoint/2010/main" val="1214007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B578A1EA-5C66-9244-971F-F9788B243324}"/>
              </a:ext>
            </a:extLst>
          </p:cNvPr>
          <p:cNvSpPr>
            <a:spLocks noGrp="1"/>
          </p:cNvSpPr>
          <p:nvPr>
            <p:ph type="body" sz="quarter" idx="10"/>
          </p:nvPr>
        </p:nvSpPr>
        <p:spPr>
          <a:xfrm>
            <a:off x="2299719" y="75034"/>
            <a:ext cx="9470847" cy="503463"/>
          </a:xfrm>
        </p:spPr>
        <p:txBody>
          <a:bodyPr/>
          <a:lstStyle/>
          <a:p>
            <a:r>
              <a:rPr lang="es-CO" dirty="0"/>
              <a:t>Las Pruebas de Verificación de los Supuestos de la Regresión Discontinua: 1) La no manipulación </a:t>
            </a:r>
          </a:p>
        </p:txBody>
      </p:sp>
      <p:sp>
        <p:nvSpPr>
          <p:cNvPr id="3" name="Marcador de texto 2">
            <a:extLst>
              <a:ext uri="{FF2B5EF4-FFF2-40B4-BE49-F238E27FC236}">
                <a16:creationId xmlns:a16="http://schemas.microsoft.com/office/drawing/2014/main" id="{77D7B790-35EA-C845-B33C-FCE62B941E29}"/>
              </a:ext>
            </a:extLst>
          </p:cNvPr>
          <p:cNvSpPr>
            <a:spLocks noGrp="1"/>
          </p:cNvSpPr>
          <p:nvPr>
            <p:ph type="body" sz="quarter" idx="11"/>
          </p:nvPr>
        </p:nvSpPr>
        <p:spPr>
          <a:xfrm>
            <a:off x="0" y="1042048"/>
            <a:ext cx="11733245" cy="4963886"/>
          </a:xfrm>
        </p:spPr>
        <p:txBody>
          <a:bodyPr/>
          <a:lstStyle/>
          <a:p>
            <a:pPr>
              <a:spcAft>
                <a:spcPts val="600"/>
              </a:spcAft>
            </a:pPr>
            <a:r>
              <a:rPr lang="es-CO" sz="2200" dirty="0">
                <a:latin typeface="Times" panose="02020603050405020304" pitchFamily="18" charset="0"/>
                <a:cs typeface="Times" panose="02020603050405020304" pitchFamily="18" charset="0"/>
              </a:rPr>
              <a:t>Existe </a:t>
            </a:r>
            <a:r>
              <a:rPr lang="es-CO" sz="2200" u="sng" dirty="0">
                <a:latin typeface="Times" panose="02020603050405020304" pitchFamily="18" charset="0"/>
                <a:cs typeface="Times" panose="02020603050405020304" pitchFamily="18" charset="0"/>
              </a:rPr>
              <a:t>evidencia de manipulación cuando se observa un agrupamiento</a:t>
            </a:r>
            <a:r>
              <a:rPr lang="es-CO" sz="2200" dirty="0">
                <a:latin typeface="Times" panose="02020603050405020304" pitchFamily="18" charset="0"/>
                <a:cs typeface="Times" panose="02020603050405020304" pitchFamily="18" charset="0"/>
              </a:rPr>
              <a:t> en la distribución del índice de elegibilidad alrededor del umbral. </a:t>
            </a:r>
          </a:p>
          <a:p>
            <a:pPr>
              <a:spcAft>
                <a:spcPts val="600"/>
              </a:spcAft>
            </a:pPr>
            <a:r>
              <a:rPr lang="es-CO" sz="2200" dirty="0">
                <a:latin typeface="Times" panose="02020603050405020304" pitchFamily="18" charset="0"/>
                <a:cs typeface="Times" panose="02020603050405020304" pitchFamily="18" charset="0"/>
              </a:rPr>
              <a:t>Por ejemplo, en un programa de ayuda social. Si los individuos con más conexiones y que parecen no ser elegibles (por muy poco) consiguen que se modifique su índice de elegibilidad. </a:t>
            </a:r>
          </a:p>
          <a:p>
            <a:pPr>
              <a:spcAft>
                <a:spcPts val="600"/>
              </a:spcAft>
            </a:pPr>
            <a:r>
              <a:rPr lang="es-CO" sz="2200" dirty="0">
                <a:latin typeface="Times" panose="02020603050405020304" pitchFamily="18" charset="0"/>
                <a:cs typeface="Times" panose="02020603050405020304" pitchFamily="18" charset="0"/>
              </a:rPr>
              <a:t>La prueba más común es la de </a:t>
            </a:r>
            <a:r>
              <a:rPr lang="es-CO" sz="2200" dirty="0" err="1">
                <a:latin typeface="Times" panose="02020603050405020304" pitchFamily="18" charset="0"/>
                <a:cs typeface="Times" panose="02020603050405020304" pitchFamily="18" charset="0"/>
              </a:rPr>
              <a:t>McCrary</a:t>
            </a:r>
            <a:r>
              <a:rPr lang="es-CO" sz="2200" dirty="0">
                <a:latin typeface="Times" panose="02020603050405020304" pitchFamily="18" charset="0"/>
                <a:cs typeface="Times" panose="02020603050405020304" pitchFamily="18" charset="0"/>
              </a:rPr>
              <a:t> (2008)</a:t>
            </a:r>
            <a:br>
              <a:rPr lang="es-CO" sz="2200" dirty="0">
                <a:latin typeface="Times" panose="02020603050405020304" pitchFamily="18" charset="0"/>
                <a:cs typeface="Times" panose="02020603050405020304" pitchFamily="18" charset="0"/>
              </a:rPr>
            </a:br>
            <a:r>
              <a:rPr lang="es-CO" sz="1600" dirty="0" err="1">
                <a:latin typeface="Times" panose="02020603050405020304" pitchFamily="18" charset="0"/>
                <a:cs typeface="Times" panose="02020603050405020304" pitchFamily="18" charset="0"/>
              </a:rPr>
              <a:t>McCrary</a:t>
            </a:r>
            <a:r>
              <a:rPr lang="es-CO" sz="1600" dirty="0">
                <a:latin typeface="Times" panose="02020603050405020304" pitchFamily="18" charset="0"/>
                <a:cs typeface="Times" panose="02020603050405020304" pitchFamily="18" charset="0"/>
              </a:rPr>
              <a:t>, Justin. 2008. “</a:t>
            </a:r>
            <a:r>
              <a:rPr lang="es-CO" sz="1600" dirty="0" err="1">
                <a:latin typeface="Times" panose="02020603050405020304" pitchFamily="18" charset="0"/>
                <a:cs typeface="Times" panose="02020603050405020304" pitchFamily="18" charset="0"/>
              </a:rPr>
              <a:t>Manipulation</a:t>
            </a:r>
            <a:r>
              <a:rPr lang="es-CO" sz="1600" dirty="0">
                <a:latin typeface="Times" panose="02020603050405020304" pitchFamily="18" charset="0"/>
                <a:cs typeface="Times" panose="02020603050405020304" pitchFamily="18" charset="0"/>
              </a:rPr>
              <a:t> </a:t>
            </a:r>
            <a:r>
              <a:rPr lang="es-CO" sz="1600" dirty="0" err="1">
                <a:latin typeface="Times" panose="02020603050405020304" pitchFamily="18" charset="0"/>
                <a:cs typeface="Times" panose="02020603050405020304" pitchFamily="18" charset="0"/>
              </a:rPr>
              <a:t>of</a:t>
            </a:r>
            <a:r>
              <a:rPr lang="es-CO" sz="1600" dirty="0">
                <a:latin typeface="Times" panose="02020603050405020304" pitchFamily="18" charset="0"/>
                <a:cs typeface="Times" panose="02020603050405020304" pitchFamily="18" charset="0"/>
              </a:rPr>
              <a:t> </a:t>
            </a:r>
            <a:r>
              <a:rPr lang="es-CO" sz="1600" dirty="0" err="1">
                <a:latin typeface="Times" panose="02020603050405020304" pitchFamily="18" charset="0"/>
                <a:cs typeface="Times" panose="02020603050405020304" pitchFamily="18" charset="0"/>
              </a:rPr>
              <a:t>the</a:t>
            </a:r>
            <a:r>
              <a:rPr lang="es-CO" sz="1600" dirty="0">
                <a:latin typeface="Times" panose="02020603050405020304" pitchFamily="18" charset="0"/>
                <a:cs typeface="Times" panose="02020603050405020304" pitchFamily="18" charset="0"/>
              </a:rPr>
              <a:t> Running Variable in </a:t>
            </a:r>
            <a:r>
              <a:rPr lang="es-CO" sz="1600" dirty="0" err="1">
                <a:latin typeface="Times" panose="02020603050405020304" pitchFamily="18" charset="0"/>
                <a:cs typeface="Times" panose="02020603050405020304" pitchFamily="18" charset="0"/>
              </a:rPr>
              <a:t>the</a:t>
            </a:r>
            <a:r>
              <a:rPr lang="es-CO" sz="1600" dirty="0">
                <a:latin typeface="Times" panose="02020603050405020304" pitchFamily="18" charset="0"/>
                <a:cs typeface="Times" panose="02020603050405020304" pitchFamily="18" charset="0"/>
              </a:rPr>
              <a:t> </a:t>
            </a:r>
            <a:r>
              <a:rPr lang="es-CO" sz="1600" dirty="0" err="1">
                <a:latin typeface="Times" panose="02020603050405020304" pitchFamily="18" charset="0"/>
                <a:cs typeface="Times" panose="02020603050405020304" pitchFamily="18" charset="0"/>
              </a:rPr>
              <a:t>Regression</a:t>
            </a:r>
            <a:r>
              <a:rPr lang="es-CO" sz="1600" dirty="0">
                <a:latin typeface="Times" panose="02020603050405020304" pitchFamily="18" charset="0"/>
                <a:cs typeface="Times" panose="02020603050405020304" pitchFamily="18" charset="0"/>
              </a:rPr>
              <a:t> </a:t>
            </a:r>
            <a:r>
              <a:rPr lang="es-CO" sz="1600" dirty="0" err="1">
                <a:latin typeface="Times" panose="02020603050405020304" pitchFamily="18" charset="0"/>
                <a:cs typeface="Times" panose="02020603050405020304" pitchFamily="18" charset="0"/>
              </a:rPr>
              <a:t>Discontinuity</a:t>
            </a:r>
            <a:r>
              <a:rPr lang="es-CO" sz="1600" dirty="0">
                <a:latin typeface="Times" panose="02020603050405020304" pitchFamily="18" charset="0"/>
                <a:cs typeface="Times" panose="02020603050405020304" pitchFamily="18" charset="0"/>
              </a:rPr>
              <a:t> </a:t>
            </a:r>
            <a:r>
              <a:rPr lang="es-CO" sz="1600" dirty="0" err="1">
                <a:latin typeface="Times" panose="02020603050405020304" pitchFamily="18" charset="0"/>
                <a:cs typeface="Times" panose="02020603050405020304" pitchFamily="18" charset="0"/>
              </a:rPr>
              <a:t>Design</a:t>
            </a:r>
            <a:r>
              <a:rPr lang="es-CO" sz="1600" dirty="0">
                <a:latin typeface="Times" panose="02020603050405020304" pitchFamily="18" charset="0"/>
                <a:cs typeface="Times" panose="02020603050405020304" pitchFamily="18" charset="0"/>
              </a:rPr>
              <a:t>: A </a:t>
            </a:r>
            <a:r>
              <a:rPr lang="es-CO" sz="1600" dirty="0" err="1">
                <a:latin typeface="Times" panose="02020603050405020304" pitchFamily="18" charset="0"/>
                <a:cs typeface="Times" panose="02020603050405020304" pitchFamily="18" charset="0"/>
              </a:rPr>
              <a:t>Design</a:t>
            </a:r>
            <a:r>
              <a:rPr lang="es-CO" sz="1600" dirty="0">
                <a:latin typeface="Times" panose="02020603050405020304" pitchFamily="18" charset="0"/>
                <a:cs typeface="Times" panose="02020603050405020304" pitchFamily="18" charset="0"/>
              </a:rPr>
              <a:t> Test.” </a:t>
            </a:r>
            <a:r>
              <a:rPr lang="es-CO" sz="1600" dirty="0" err="1">
                <a:latin typeface="Times" panose="02020603050405020304" pitchFamily="18" charset="0"/>
                <a:cs typeface="Times" panose="02020603050405020304" pitchFamily="18" charset="0"/>
              </a:rPr>
              <a:t>Journal</a:t>
            </a:r>
            <a:r>
              <a:rPr lang="es-CO" sz="1600" dirty="0">
                <a:latin typeface="Times" panose="02020603050405020304" pitchFamily="18" charset="0"/>
                <a:cs typeface="Times" panose="02020603050405020304" pitchFamily="18" charset="0"/>
              </a:rPr>
              <a:t> </a:t>
            </a:r>
            <a:r>
              <a:rPr lang="es-CO" sz="1600" dirty="0" err="1">
                <a:latin typeface="Times" panose="02020603050405020304" pitchFamily="18" charset="0"/>
                <a:cs typeface="Times" panose="02020603050405020304" pitchFamily="18" charset="0"/>
              </a:rPr>
              <a:t>of</a:t>
            </a:r>
            <a:r>
              <a:rPr lang="es-CO" sz="1600" dirty="0">
                <a:latin typeface="Times" panose="02020603050405020304" pitchFamily="18" charset="0"/>
                <a:cs typeface="Times" panose="02020603050405020304" pitchFamily="18" charset="0"/>
              </a:rPr>
              <a:t> </a:t>
            </a:r>
            <a:r>
              <a:rPr lang="es-CO" sz="1600" dirty="0" err="1">
                <a:latin typeface="Times" panose="02020603050405020304" pitchFamily="18" charset="0"/>
                <a:cs typeface="Times" panose="02020603050405020304" pitchFamily="18" charset="0"/>
              </a:rPr>
              <a:t>Econometrics</a:t>
            </a:r>
            <a:r>
              <a:rPr lang="es-CO" sz="1600" dirty="0">
                <a:latin typeface="Times" panose="02020603050405020304" pitchFamily="18" charset="0"/>
                <a:cs typeface="Times" panose="02020603050405020304" pitchFamily="18" charset="0"/>
              </a:rPr>
              <a:t> 142: 698–714.</a:t>
            </a:r>
          </a:p>
          <a:p>
            <a:pPr>
              <a:spcAft>
                <a:spcPts val="600"/>
              </a:spcAft>
              <a:buFont typeface="Wingdings" panose="05000000000000000000" pitchFamily="2" charset="2"/>
              <a:buChar char="Ø"/>
            </a:pPr>
            <a:endParaRPr lang="es-CO" sz="2200" dirty="0">
              <a:latin typeface="Times" panose="02020603050405020304" pitchFamily="18" charset="0"/>
              <a:cs typeface="Times" panose="02020603050405020304" pitchFamily="18" charset="0"/>
            </a:endParaRPr>
          </a:p>
          <a:p>
            <a:pPr>
              <a:spcAft>
                <a:spcPts val="600"/>
              </a:spcAft>
              <a:buFont typeface="Wingdings" panose="05000000000000000000" pitchFamily="2" charset="2"/>
              <a:buChar char="Ø"/>
            </a:pPr>
            <a:endParaRPr lang="es-CO" sz="2200" dirty="0">
              <a:latin typeface="Times" panose="02020603050405020304" pitchFamily="18" charset="0"/>
              <a:cs typeface="Times" panose="02020603050405020304" pitchFamily="18" charset="0"/>
            </a:endParaRPr>
          </a:p>
          <a:p>
            <a:pPr>
              <a:spcAft>
                <a:spcPts val="600"/>
              </a:spcAft>
              <a:buFont typeface="Wingdings" panose="05000000000000000000" pitchFamily="2" charset="2"/>
              <a:buChar char="Ø"/>
            </a:pPr>
            <a:endParaRPr lang="es-CO" sz="2200" dirty="0">
              <a:latin typeface="Times" panose="02020603050405020304" pitchFamily="18" charset="0"/>
              <a:cs typeface="Times" panose="02020603050405020304" pitchFamily="18" charset="0"/>
            </a:endParaRPr>
          </a:p>
          <a:p>
            <a:pPr>
              <a:spcAft>
                <a:spcPts val="600"/>
              </a:spcAft>
              <a:buFont typeface="Wingdings" panose="05000000000000000000" pitchFamily="2" charset="2"/>
              <a:buChar char="Ø"/>
            </a:pPr>
            <a:endParaRPr lang="es-CO" sz="2200" dirty="0">
              <a:latin typeface="Times" panose="02020603050405020304" pitchFamily="18" charset="0"/>
              <a:cs typeface="Times" panose="02020603050405020304" pitchFamily="18" charset="0"/>
            </a:endParaRPr>
          </a:p>
          <a:p>
            <a:pPr>
              <a:spcAft>
                <a:spcPts val="600"/>
              </a:spcAft>
              <a:buFont typeface="Wingdings" panose="05000000000000000000" pitchFamily="2" charset="2"/>
              <a:buChar char="Ø"/>
            </a:pPr>
            <a:endParaRPr lang="es-CO" sz="2200" dirty="0">
              <a:latin typeface="Times" panose="02020603050405020304" pitchFamily="18" charset="0"/>
              <a:cs typeface="Times" panose="02020603050405020304" pitchFamily="18" charset="0"/>
            </a:endParaRPr>
          </a:p>
          <a:p>
            <a:pPr>
              <a:spcAft>
                <a:spcPts val="600"/>
              </a:spcAft>
              <a:buFont typeface="Wingdings" panose="05000000000000000000" pitchFamily="2" charset="2"/>
              <a:buChar char="Ø"/>
            </a:pPr>
            <a:endParaRPr lang="es-CO" sz="2200" dirty="0">
              <a:latin typeface="Times" panose="02020603050405020304" pitchFamily="18" charset="0"/>
              <a:cs typeface="Times" panose="02020603050405020304" pitchFamily="18" charset="0"/>
            </a:endParaRPr>
          </a:p>
          <a:p>
            <a:pPr>
              <a:spcAft>
                <a:spcPts val="600"/>
              </a:spcAft>
              <a:buFont typeface="Wingdings" panose="05000000000000000000" pitchFamily="2" charset="2"/>
              <a:buChar char="Ø"/>
            </a:pPr>
            <a:r>
              <a:rPr lang="es-CO" sz="2200" dirty="0">
                <a:solidFill>
                  <a:srgbClr val="7030A0"/>
                </a:solidFill>
                <a:latin typeface="Times" panose="02020603050405020304" pitchFamily="18" charset="0"/>
                <a:cs typeface="Times" panose="02020603050405020304" pitchFamily="18" charset="0"/>
              </a:rPr>
              <a:t>En el </a:t>
            </a:r>
            <a:r>
              <a:rPr lang="es-CO" sz="2200" u="sng" dirty="0">
                <a:solidFill>
                  <a:srgbClr val="7030A0"/>
                </a:solidFill>
                <a:latin typeface="Times" panose="02020603050405020304" pitchFamily="18" charset="0"/>
                <a:cs typeface="Times" panose="02020603050405020304" pitchFamily="18" charset="0"/>
              </a:rPr>
              <a:t>caso del Sisbén, muchos contestan para parecer más pobres</a:t>
            </a:r>
            <a:r>
              <a:rPr lang="es-CO" sz="2200" dirty="0">
                <a:solidFill>
                  <a:srgbClr val="7030A0"/>
                </a:solidFill>
                <a:latin typeface="Times" panose="02020603050405020304" pitchFamily="18" charset="0"/>
                <a:cs typeface="Times" panose="02020603050405020304" pitchFamily="18" charset="0"/>
              </a:rPr>
              <a:t>. ¿Afecta 			   esto la posibilidad de usarlo como índice de elegibilidad para una RD?  </a:t>
            </a:r>
          </a:p>
          <a:p>
            <a:pPr>
              <a:spcAft>
                <a:spcPts val="600"/>
              </a:spcAft>
              <a:buFont typeface="Wingdings" panose="05000000000000000000" pitchFamily="2" charset="2"/>
              <a:buChar char="Ø"/>
            </a:pPr>
            <a:endParaRPr lang="es-CO" sz="2200" dirty="0">
              <a:latin typeface="Times" panose="02020603050405020304" pitchFamily="18" charset="0"/>
              <a:cs typeface="Times" panose="02020603050405020304" pitchFamily="18" charset="0"/>
            </a:endParaRPr>
          </a:p>
          <a:p>
            <a:pPr>
              <a:spcAft>
                <a:spcPts val="600"/>
              </a:spcAft>
            </a:pPr>
            <a:endParaRPr lang="es-CO" sz="2200" dirty="0">
              <a:latin typeface="Times" panose="02020603050405020304" pitchFamily="18" charset="0"/>
              <a:cs typeface="Times" panose="02020603050405020304" pitchFamily="18" charset="0"/>
            </a:endParaRPr>
          </a:p>
          <a:p>
            <a:pPr>
              <a:spcAft>
                <a:spcPts val="600"/>
              </a:spcAft>
            </a:pPr>
            <a:endParaRPr lang="es-CO" sz="2200" dirty="0">
              <a:latin typeface="Times" panose="02020603050405020304" pitchFamily="18" charset="0"/>
              <a:cs typeface="Times" panose="02020603050405020304" pitchFamily="18" charset="0"/>
            </a:endParaRPr>
          </a:p>
        </p:txBody>
      </p:sp>
      <p:pic>
        <p:nvPicPr>
          <p:cNvPr id="2050" name="Picture 2">
            <a:extLst>
              <a:ext uri="{FF2B5EF4-FFF2-40B4-BE49-F238E27FC236}">
                <a16:creationId xmlns:a16="http://schemas.microsoft.com/office/drawing/2014/main" id="{2D0CFFC2-4A0D-7BE5-79E2-DE4EA597CB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0040" y="3252599"/>
            <a:ext cx="9094126" cy="28614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04445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B578A1EA-5C66-9244-971F-F9788B243324}"/>
              </a:ext>
            </a:extLst>
          </p:cNvPr>
          <p:cNvSpPr>
            <a:spLocks noGrp="1"/>
          </p:cNvSpPr>
          <p:nvPr>
            <p:ph type="body" sz="quarter" idx="10"/>
          </p:nvPr>
        </p:nvSpPr>
        <p:spPr>
          <a:xfrm>
            <a:off x="2314233" y="130889"/>
            <a:ext cx="9470847" cy="503463"/>
          </a:xfrm>
        </p:spPr>
        <p:txBody>
          <a:bodyPr/>
          <a:lstStyle/>
          <a:p>
            <a:r>
              <a:rPr lang="es-CO" dirty="0"/>
              <a:t>Las Pruebas de Verificación de la RD: </a:t>
            </a:r>
            <a:br>
              <a:rPr lang="es-CO" dirty="0"/>
            </a:br>
            <a:r>
              <a:rPr lang="es-CO" dirty="0"/>
              <a:t>2) La continuidad en las variables predeterminadas</a:t>
            </a:r>
          </a:p>
        </p:txBody>
      </p:sp>
      <mc:AlternateContent xmlns:mc="http://schemas.openxmlformats.org/markup-compatibility/2006" xmlns:a14="http://schemas.microsoft.com/office/drawing/2010/main">
        <mc:Choice Requires="a14">
          <p:sp>
            <p:nvSpPr>
              <p:cNvPr id="3" name="Marcador de texto 2">
                <a:extLst>
                  <a:ext uri="{FF2B5EF4-FFF2-40B4-BE49-F238E27FC236}">
                    <a16:creationId xmlns:a16="http://schemas.microsoft.com/office/drawing/2014/main" id="{77D7B790-35EA-C845-B33C-FCE62B941E29}"/>
                  </a:ext>
                </a:extLst>
              </p:cNvPr>
              <p:cNvSpPr>
                <a:spLocks noGrp="1"/>
              </p:cNvSpPr>
              <p:nvPr>
                <p:ph type="body" sz="quarter" idx="11"/>
              </p:nvPr>
            </p:nvSpPr>
            <p:spPr>
              <a:xfrm>
                <a:off x="639147" y="1259762"/>
                <a:ext cx="10594910" cy="4963886"/>
              </a:xfrm>
            </p:spPr>
            <p:txBody>
              <a:bodyPr/>
              <a:lstStyle/>
              <a:p>
                <a:pPr algn="just">
                  <a:spcAft>
                    <a:spcPts val="1200"/>
                  </a:spcAft>
                </a:pPr>
                <a:r>
                  <a:rPr lang="es-CO" sz="2400" dirty="0">
                    <a:latin typeface="Times" panose="02020603050405020304" pitchFamily="18" charset="0"/>
                    <a:cs typeface="Times" panose="02020603050405020304" pitchFamily="18" charset="0"/>
                  </a:rPr>
                  <a:t>Se puede correr la estimación (2), pero usando como variables explicadas o </a:t>
                </a:r>
                <a:r>
                  <a:rPr lang="es-CO" sz="2400" u="sng" dirty="0">
                    <a:latin typeface="Times" panose="02020603050405020304" pitchFamily="18" charset="0"/>
                    <a:cs typeface="Times" panose="02020603050405020304" pitchFamily="18" charset="0"/>
                  </a:rPr>
                  <a:t>dependientes las variables predeterminadas </a:t>
                </a:r>
                <a:r>
                  <a:rPr lang="es-CO" sz="2400" dirty="0">
                    <a:latin typeface="Times" panose="02020603050405020304" pitchFamily="18" charset="0"/>
                    <a:cs typeface="Times" panose="02020603050405020304" pitchFamily="18" charset="0"/>
                  </a:rPr>
                  <a:t>(que típicamente sirven de control en la regresión). </a:t>
                </a:r>
              </a:p>
              <a:p>
                <a:pPr algn="just">
                  <a:spcAft>
                    <a:spcPts val="1200"/>
                  </a:spcAft>
                </a:pPr>
                <a:r>
                  <a:rPr lang="es-CO" sz="2400" dirty="0">
                    <a:latin typeface="Times" panose="02020603050405020304" pitchFamily="18" charset="0"/>
                    <a:cs typeface="Times" panose="02020603050405020304" pitchFamily="18" charset="0"/>
                  </a:rPr>
                  <a:t>En ciertos casos las variables incluyen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𝑌</m:t>
                        </m:r>
                      </m:e>
                      <m:sub>
                        <m:r>
                          <a:rPr lang="en-US" sz="2400" b="0" i="1" smtClean="0">
                            <a:latin typeface="Cambria Math" panose="02040503050406030204" pitchFamily="18" charset="0"/>
                          </a:rPr>
                          <m:t>𝑡</m:t>
                        </m:r>
                        <m:r>
                          <a:rPr lang="en-US" sz="2400" b="0" i="1" smtClean="0">
                            <a:latin typeface="Cambria Math" panose="02040503050406030204" pitchFamily="18" charset="0"/>
                          </a:rPr>
                          <m:t>−1</m:t>
                        </m:r>
                      </m:sub>
                    </m:sSub>
                  </m:oMath>
                </a14:m>
                <a:r>
                  <a:rPr lang="es-CO" sz="2400" dirty="0">
                    <a:latin typeface="Times" panose="02020603050405020304" pitchFamily="18" charset="0"/>
                    <a:cs typeface="Times" panose="02020603050405020304" pitchFamily="18" charset="0"/>
                  </a:rPr>
                  <a:t> (cuando está disponible) o variables como educación de los papás, genero, edad, etc. </a:t>
                </a:r>
              </a:p>
              <a:p>
                <a:pPr algn="just">
                  <a:spcAft>
                    <a:spcPts val="1200"/>
                  </a:spcAft>
                </a:pPr>
                <a:r>
                  <a:rPr lang="es-CO" sz="2400" dirty="0">
                    <a:latin typeface="Times" panose="02020603050405020304" pitchFamily="18" charset="0"/>
                    <a:cs typeface="Times" panose="02020603050405020304" pitchFamily="18" charset="0"/>
                  </a:rPr>
                  <a:t>Se espera que </a:t>
                </a:r>
                <a:r>
                  <a:rPr lang="es-CO" sz="2400" u="sng" dirty="0">
                    <a:latin typeface="Times" panose="02020603050405020304" pitchFamily="18" charset="0"/>
                    <a:cs typeface="Times" panose="02020603050405020304" pitchFamily="18" charset="0"/>
                  </a:rPr>
                  <a:t>no cambien de manera significativa </a:t>
                </a:r>
                <a:r>
                  <a:rPr lang="es-CO" sz="2400" dirty="0">
                    <a:latin typeface="Times" panose="02020603050405020304" pitchFamily="18" charset="0"/>
                    <a:cs typeface="Times" panose="02020603050405020304" pitchFamily="18" charset="0"/>
                  </a:rPr>
                  <a:t>ya que las unidades justo arriba y abajo del umbral deberían ser muy similares (“as </a:t>
                </a:r>
                <a:r>
                  <a:rPr lang="es-CO" sz="2400" dirty="0" err="1">
                    <a:latin typeface="Times" panose="02020603050405020304" pitchFamily="18" charset="0"/>
                    <a:cs typeface="Times" panose="02020603050405020304" pitchFamily="18" charset="0"/>
                  </a:rPr>
                  <a:t>good</a:t>
                </a:r>
                <a:r>
                  <a:rPr lang="es-CO" sz="2400" dirty="0">
                    <a:latin typeface="Times" panose="02020603050405020304" pitchFamily="18" charset="0"/>
                    <a:cs typeface="Times" panose="02020603050405020304" pitchFamily="18" charset="0"/>
                  </a:rPr>
                  <a:t> as </a:t>
                </a:r>
                <a:r>
                  <a:rPr lang="es-CO" sz="2400" dirty="0" err="1">
                    <a:latin typeface="Times" panose="02020603050405020304" pitchFamily="18" charset="0"/>
                    <a:cs typeface="Times" panose="02020603050405020304" pitchFamily="18" charset="0"/>
                  </a:rPr>
                  <a:t>random</a:t>
                </a:r>
                <a:r>
                  <a:rPr lang="es-CO" sz="2400" dirty="0">
                    <a:latin typeface="Times" panose="02020603050405020304" pitchFamily="18" charset="0"/>
                    <a:cs typeface="Times" panose="02020603050405020304" pitchFamily="18" charset="0"/>
                  </a:rPr>
                  <a:t>”) una vez se controla por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𝑖</m:t>
                        </m:r>
                      </m:sub>
                    </m:sSub>
                  </m:oMath>
                </a14:m>
                <a:endParaRPr lang="es-CO" sz="2400" dirty="0">
                  <a:latin typeface="Times" panose="02020603050405020304" pitchFamily="18" charset="0"/>
                  <a:cs typeface="Times" panose="02020603050405020304" pitchFamily="18" charset="0"/>
                </a:endParaRPr>
              </a:p>
              <a:p>
                <a:pPr algn="just">
                  <a:spcAft>
                    <a:spcPts val="600"/>
                  </a:spcAft>
                </a:pPr>
                <a:endParaRPr lang="es-CO" sz="2400" dirty="0">
                  <a:latin typeface="Times" panose="02020603050405020304" pitchFamily="18" charset="0"/>
                  <a:cs typeface="Times" panose="02020603050405020304" pitchFamily="18" charset="0"/>
                </a:endParaRPr>
              </a:p>
              <a:p>
                <a:pPr algn="just">
                  <a:spcAft>
                    <a:spcPts val="600"/>
                  </a:spcAft>
                </a:pPr>
                <a:endParaRPr lang="es-CO" sz="2400" dirty="0">
                  <a:latin typeface="Times" panose="02020603050405020304" pitchFamily="18" charset="0"/>
                  <a:cs typeface="Times" panose="02020603050405020304" pitchFamily="18" charset="0"/>
                </a:endParaRPr>
              </a:p>
              <a:p>
                <a:pPr algn="just">
                  <a:spcAft>
                    <a:spcPts val="600"/>
                  </a:spcAft>
                  <a:buFont typeface="Wingdings" panose="05000000000000000000" pitchFamily="2" charset="2"/>
                  <a:buChar char="Ø"/>
                </a:pPr>
                <a:endParaRPr lang="es-CO" sz="2400" dirty="0">
                  <a:latin typeface="Times" panose="02020603050405020304" pitchFamily="18" charset="0"/>
                  <a:cs typeface="Times" panose="02020603050405020304" pitchFamily="18" charset="0"/>
                </a:endParaRPr>
              </a:p>
              <a:p>
                <a:pPr algn="just">
                  <a:spcAft>
                    <a:spcPts val="600"/>
                  </a:spcAft>
                  <a:buFont typeface="Wingdings" panose="05000000000000000000" pitchFamily="2" charset="2"/>
                  <a:buChar char="Ø"/>
                </a:pPr>
                <a:endParaRPr lang="es-CO" sz="2400" dirty="0">
                  <a:latin typeface="Times" panose="02020603050405020304" pitchFamily="18" charset="0"/>
                  <a:cs typeface="Times" panose="02020603050405020304" pitchFamily="18" charset="0"/>
                </a:endParaRPr>
              </a:p>
              <a:p>
                <a:pPr algn="just">
                  <a:spcAft>
                    <a:spcPts val="600"/>
                  </a:spcAft>
                </a:pPr>
                <a:endParaRPr lang="es-CO" sz="2400" dirty="0">
                  <a:latin typeface="Times" panose="02020603050405020304" pitchFamily="18" charset="0"/>
                  <a:cs typeface="Times" panose="02020603050405020304" pitchFamily="18" charset="0"/>
                </a:endParaRPr>
              </a:p>
              <a:p>
                <a:pPr algn="just">
                  <a:spcAft>
                    <a:spcPts val="600"/>
                  </a:spcAft>
                </a:pPr>
                <a:endParaRPr lang="es-CO" sz="2400" dirty="0">
                  <a:latin typeface="Times" panose="02020603050405020304" pitchFamily="18" charset="0"/>
                  <a:cs typeface="Times" panose="02020603050405020304" pitchFamily="18" charset="0"/>
                </a:endParaRPr>
              </a:p>
            </p:txBody>
          </p:sp>
        </mc:Choice>
        <mc:Fallback xmlns="">
          <p:sp>
            <p:nvSpPr>
              <p:cNvPr id="3" name="Marcador de texto 2">
                <a:extLst>
                  <a:ext uri="{FF2B5EF4-FFF2-40B4-BE49-F238E27FC236}">
                    <a16:creationId xmlns:a16="http://schemas.microsoft.com/office/drawing/2014/main" id="{77D7B790-35EA-C845-B33C-FCE62B941E29}"/>
                  </a:ext>
                </a:extLst>
              </p:cNvPr>
              <p:cNvSpPr>
                <a:spLocks noGrp="1" noRot="1" noChangeAspect="1" noMove="1" noResize="1" noEditPoints="1" noAdjustHandles="1" noChangeArrowheads="1" noChangeShapeType="1" noTextEdit="1"/>
              </p:cNvSpPr>
              <p:nvPr>
                <p:ph type="body" sz="quarter" idx="11"/>
              </p:nvPr>
            </p:nvSpPr>
            <p:spPr>
              <a:xfrm>
                <a:off x="639147" y="1259762"/>
                <a:ext cx="10594910" cy="4963886"/>
              </a:xfr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1091822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B578A1EA-5C66-9244-971F-F9788B243324}"/>
              </a:ext>
            </a:extLst>
          </p:cNvPr>
          <p:cNvSpPr>
            <a:spLocks noGrp="1"/>
          </p:cNvSpPr>
          <p:nvPr>
            <p:ph type="body" sz="quarter" idx="10"/>
          </p:nvPr>
        </p:nvSpPr>
        <p:spPr>
          <a:xfrm>
            <a:off x="2402358" y="251926"/>
            <a:ext cx="9447520" cy="444500"/>
          </a:xfrm>
        </p:spPr>
        <p:txBody>
          <a:bodyPr/>
          <a:lstStyle/>
          <a:p>
            <a:pPr>
              <a:spcAft>
                <a:spcPts val="600"/>
              </a:spcAft>
            </a:pPr>
            <a:r>
              <a:rPr lang="es-CO" sz="3200" dirty="0"/>
              <a:t>Pruebas Típicas de Robustez (1): </a:t>
            </a:r>
            <a:br>
              <a:rPr lang="es-CO" sz="3200" dirty="0"/>
            </a:br>
            <a:r>
              <a:rPr lang="es-CO" sz="3200" dirty="0"/>
              <a:t>Robustez a Cambios en la Forma Funcional</a:t>
            </a:r>
          </a:p>
        </p:txBody>
      </p:sp>
      <mc:AlternateContent xmlns:mc="http://schemas.openxmlformats.org/markup-compatibility/2006" xmlns:a14="http://schemas.microsoft.com/office/drawing/2010/main">
        <mc:Choice Requires="a14">
          <p:sp>
            <p:nvSpPr>
              <p:cNvPr id="3" name="Marcador de texto 2">
                <a:extLst>
                  <a:ext uri="{FF2B5EF4-FFF2-40B4-BE49-F238E27FC236}">
                    <a16:creationId xmlns:a16="http://schemas.microsoft.com/office/drawing/2014/main" id="{77D7B790-35EA-C845-B33C-FCE62B941E29}"/>
                  </a:ext>
                </a:extLst>
              </p:cNvPr>
              <p:cNvSpPr>
                <a:spLocks noGrp="1"/>
              </p:cNvSpPr>
              <p:nvPr>
                <p:ph type="body" sz="quarter" idx="11"/>
              </p:nvPr>
            </p:nvSpPr>
            <p:spPr>
              <a:xfrm>
                <a:off x="553099" y="1329353"/>
                <a:ext cx="10739016" cy="4963886"/>
              </a:xfrm>
            </p:spPr>
            <p:txBody>
              <a:bodyPr/>
              <a:lstStyle/>
              <a:p>
                <a:pPr algn="just">
                  <a:spcAft>
                    <a:spcPts val="1200"/>
                  </a:spcAft>
                </a:pPr>
                <a:r>
                  <a:rPr lang="es-CO" sz="2400" dirty="0">
                    <a:latin typeface="Times" panose="02020603050405020304" pitchFamily="18" charset="0"/>
                    <a:cs typeface="Times" panose="02020603050405020304" pitchFamily="18" charset="0"/>
                  </a:rPr>
                  <a:t>La decisión de la forma funcional es clave: debe controlar por variación en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𝑖</m:t>
                        </m:r>
                      </m:sub>
                    </m:sSub>
                  </m:oMath>
                </a14:m>
                <a:r>
                  <a:rPr lang="es-CO" sz="2400" dirty="0">
                    <a:latin typeface="Times" panose="02020603050405020304" pitchFamily="18" charset="0"/>
                    <a:cs typeface="Times" panose="02020603050405020304" pitchFamily="18" charset="0"/>
                  </a:rPr>
                  <a:t> de manera suficientemente </a:t>
                </a:r>
                <a:r>
                  <a:rPr lang="es-CO" sz="2400" u="sng" dirty="0">
                    <a:latin typeface="Times" panose="02020603050405020304" pitchFamily="18" charset="0"/>
                    <a:cs typeface="Times" panose="02020603050405020304" pitchFamily="18" charset="0"/>
                  </a:rPr>
                  <a:t>flexible</a:t>
                </a:r>
                <a:r>
                  <a:rPr lang="es-CO" sz="2400" dirty="0">
                    <a:latin typeface="Times" panose="02020603050405020304" pitchFamily="18" charset="0"/>
                    <a:cs typeface="Times" panose="02020603050405020304" pitchFamily="18" charset="0"/>
                  </a:rPr>
                  <a:t>, </a:t>
                </a:r>
                <a:r>
                  <a:rPr lang="es-CO" sz="2400" u="sng" dirty="0">
                    <a:latin typeface="Times" panose="02020603050405020304" pitchFamily="18" charset="0"/>
                    <a:cs typeface="Times" panose="02020603050405020304" pitchFamily="18" charset="0"/>
                  </a:rPr>
                  <a:t>sin ser demasiado sensibles </a:t>
                </a:r>
                <a:r>
                  <a:rPr lang="es-CO" sz="2400" dirty="0">
                    <a:latin typeface="Times" panose="02020603050405020304" pitchFamily="18" charset="0"/>
                    <a:cs typeface="Times" panose="02020603050405020304" pitchFamily="18" charset="0"/>
                  </a:rPr>
                  <a:t>a unas pocas observaciones ni a observaciones lejos del umbral. </a:t>
                </a:r>
              </a:p>
              <a:p>
                <a:pPr algn="just">
                  <a:spcAft>
                    <a:spcPts val="1200"/>
                  </a:spcAft>
                </a:pPr>
                <a:r>
                  <a:rPr lang="es-CO" sz="2400" i="1" dirty="0" err="1">
                    <a:latin typeface="Times" panose="02020603050405020304" pitchFamily="18" charset="0"/>
                    <a:cs typeface="Times" panose="02020603050405020304" pitchFamily="18" charset="0"/>
                  </a:rPr>
                  <a:t>Imbens</a:t>
                </a:r>
                <a:r>
                  <a:rPr lang="es-CO" sz="2400" i="1" dirty="0">
                    <a:latin typeface="Times" panose="02020603050405020304" pitchFamily="18" charset="0"/>
                    <a:cs typeface="Times" panose="02020603050405020304" pitchFamily="18" charset="0"/>
                  </a:rPr>
                  <a:t> y Lemieux (2008) </a:t>
                </a:r>
                <a:r>
                  <a:rPr lang="es-CO" sz="2400" dirty="0">
                    <a:latin typeface="Times" panose="02020603050405020304" pitchFamily="18" charset="0"/>
                    <a:cs typeface="Times" panose="02020603050405020304" pitchFamily="18" charset="0"/>
                  </a:rPr>
                  <a:t>recomiendan una estimación </a:t>
                </a:r>
                <a:r>
                  <a:rPr lang="es-CO" sz="2400" u="sng" dirty="0">
                    <a:latin typeface="Times" panose="02020603050405020304" pitchFamily="18" charset="0"/>
                    <a:cs typeface="Times" panose="02020603050405020304" pitchFamily="18" charset="0"/>
                  </a:rPr>
                  <a:t>local lineal </a:t>
                </a:r>
                <a:r>
                  <a:rPr lang="es-CO" sz="2400" dirty="0">
                    <a:latin typeface="Times" panose="02020603050405020304" pitchFamily="18" charset="0"/>
                    <a:cs typeface="Times" panose="02020603050405020304" pitchFamily="18" charset="0"/>
                  </a:rPr>
                  <a:t>con coeficientes </a:t>
                </a:r>
                <a:r>
                  <a:rPr lang="es-CO" sz="2400" u="sng" dirty="0">
                    <a:latin typeface="Times" panose="02020603050405020304" pitchFamily="18" charset="0"/>
                    <a:cs typeface="Times" panose="02020603050405020304" pitchFamily="18" charset="0"/>
                  </a:rPr>
                  <a:t>diferentes de cada lado, es decir polinomial 1</a:t>
                </a:r>
                <a:r>
                  <a:rPr lang="es-CO" sz="2400" dirty="0">
                    <a:latin typeface="Times" panose="02020603050405020304" pitchFamily="18" charset="0"/>
                    <a:cs typeface="Times" panose="02020603050405020304" pitchFamily="18" charset="0"/>
                  </a:rPr>
                  <a:t>, pero con </a:t>
                </a:r>
                <a:r>
                  <a:rPr lang="es-CO" sz="2400" u="sng" dirty="0" err="1">
                    <a:latin typeface="Times" panose="02020603050405020304" pitchFamily="18" charset="0"/>
                    <a:cs typeface="Times" panose="02020603050405020304" pitchFamily="18" charset="0"/>
                  </a:rPr>
                  <a:t>Kernel</a:t>
                </a:r>
                <a:r>
                  <a:rPr lang="es-CO" sz="2400" dirty="0">
                    <a:latin typeface="Times" panose="02020603050405020304" pitchFamily="18" charset="0"/>
                    <a:cs typeface="Times" panose="02020603050405020304" pitchFamily="18" charset="0"/>
                  </a:rPr>
                  <a:t> (ponderaciones decrecientes cuando se aleja del umbral).</a:t>
                </a:r>
              </a:p>
              <a:p>
                <a:pPr algn="just">
                  <a:spcAft>
                    <a:spcPts val="1200"/>
                  </a:spcAft>
                </a:pPr>
                <a:r>
                  <a:rPr lang="es-CO" sz="2400" dirty="0">
                    <a:latin typeface="Times" panose="02020603050405020304" pitchFamily="18" charset="0"/>
                    <a:cs typeface="Times" panose="02020603050405020304" pitchFamily="18" charset="0"/>
                  </a:rPr>
                  <a:t>Pero en todo caso, el resultado </a:t>
                </a:r>
                <a:r>
                  <a:rPr lang="es-CO" sz="2400" u="sng" dirty="0">
                    <a:latin typeface="Times" panose="02020603050405020304" pitchFamily="18" charset="0"/>
                    <a:cs typeface="Times" panose="02020603050405020304" pitchFamily="18" charset="0"/>
                  </a:rPr>
                  <a:t>debe ser robusto </a:t>
                </a:r>
                <a:r>
                  <a:rPr lang="es-CO" sz="2400" dirty="0">
                    <a:latin typeface="Times" panose="02020603050405020304" pitchFamily="18" charset="0"/>
                    <a:cs typeface="Times" panose="02020603050405020304" pitchFamily="18" charset="0"/>
                  </a:rPr>
                  <a:t>al uso de otras formas funcionales como otros polinomios. </a:t>
                </a:r>
              </a:p>
              <a:p>
                <a:pPr algn="just">
                  <a:spcAft>
                    <a:spcPts val="1200"/>
                  </a:spcAft>
                </a:pPr>
                <a:r>
                  <a:rPr lang="es-CO" sz="2400" dirty="0">
                    <a:latin typeface="Times" panose="02020603050405020304" pitchFamily="18" charset="0"/>
                    <a:cs typeface="Times" panose="02020603050405020304" pitchFamily="18" charset="0"/>
                  </a:rPr>
                  <a:t>Es común incluir estas pruebas de robustez en un </a:t>
                </a:r>
                <a:r>
                  <a:rPr lang="es-CO" sz="2400" u="sng" dirty="0">
                    <a:latin typeface="Times" panose="02020603050405020304" pitchFamily="18" charset="0"/>
                    <a:cs typeface="Times" panose="02020603050405020304" pitchFamily="18" charset="0"/>
                  </a:rPr>
                  <a:t>apéndice</a:t>
                </a:r>
                <a:r>
                  <a:rPr lang="es-CO" sz="2400" dirty="0">
                    <a:latin typeface="Times" panose="02020603050405020304" pitchFamily="18" charset="0"/>
                    <a:cs typeface="Times" panose="02020603050405020304" pitchFamily="18" charset="0"/>
                  </a:rPr>
                  <a:t>. </a:t>
                </a:r>
              </a:p>
              <a:p>
                <a:pPr algn="just">
                  <a:spcAft>
                    <a:spcPts val="1200"/>
                  </a:spcAft>
                </a:pPr>
                <a:endParaRPr lang="es-CO" sz="2400" dirty="0">
                  <a:latin typeface="Times" panose="02020603050405020304" pitchFamily="18" charset="0"/>
                  <a:cs typeface="Times" panose="02020603050405020304" pitchFamily="18" charset="0"/>
                </a:endParaRPr>
              </a:p>
            </p:txBody>
          </p:sp>
        </mc:Choice>
        <mc:Fallback xmlns="">
          <p:sp>
            <p:nvSpPr>
              <p:cNvPr id="3" name="Marcador de texto 2">
                <a:extLst>
                  <a:ext uri="{FF2B5EF4-FFF2-40B4-BE49-F238E27FC236}">
                    <a16:creationId xmlns:a16="http://schemas.microsoft.com/office/drawing/2014/main" id="{77D7B790-35EA-C845-B33C-FCE62B941E29}"/>
                  </a:ext>
                </a:extLst>
              </p:cNvPr>
              <p:cNvSpPr>
                <a:spLocks noGrp="1" noRot="1" noChangeAspect="1" noMove="1" noResize="1" noEditPoints="1" noAdjustHandles="1" noChangeArrowheads="1" noChangeShapeType="1" noTextEdit="1"/>
              </p:cNvSpPr>
              <p:nvPr>
                <p:ph type="body" sz="quarter" idx="11"/>
              </p:nvPr>
            </p:nvSpPr>
            <p:spPr>
              <a:xfrm>
                <a:off x="553099" y="1329353"/>
                <a:ext cx="10739016" cy="4963886"/>
              </a:xfr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8106123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B578A1EA-5C66-9244-971F-F9788B243324}"/>
              </a:ext>
            </a:extLst>
          </p:cNvPr>
          <p:cNvSpPr>
            <a:spLocks noGrp="1"/>
          </p:cNvSpPr>
          <p:nvPr>
            <p:ph type="body" sz="quarter" idx="10"/>
          </p:nvPr>
        </p:nvSpPr>
        <p:spPr>
          <a:xfrm>
            <a:off x="2346374" y="93306"/>
            <a:ext cx="9447520" cy="444500"/>
          </a:xfrm>
        </p:spPr>
        <p:txBody>
          <a:bodyPr/>
          <a:lstStyle/>
          <a:p>
            <a:pPr>
              <a:spcAft>
                <a:spcPts val="600"/>
              </a:spcAft>
            </a:pPr>
            <a:r>
              <a:rPr lang="es-CO" sz="3200" dirty="0"/>
              <a:t>Pruebas Típicas de Robustez (2): </a:t>
            </a:r>
            <a:br>
              <a:rPr lang="es-CO" sz="3200" dirty="0"/>
            </a:br>
            <a:r>
              <a:rPr lang="es-CO" sz="3200" dirty="0"/>
              <a:t>Robustez a Cambios en el Ancho de Banda</a:t>
            </a:r>
          </a:p>
        </p:txBody>
      </p:sp>
      <p:sp>
        <p:nvSpPr>
          <p:cNvPr id="3" name="Marcador de texto 2">
            <a:extLst>
              <a:ext uri="{FF2B5EF4-FFF2-40B4-BE49-F238E27FC236}">
                <a16:creationId xmlns:a16="http://schemas.microsoft.com/office/drawing/2014/main" id="{77D7B790-35EA-C845-B33C-FCE62B941E29}"/>
              </a:ext>
            </a:extLst>
          </p:cNvPr>
          <p:cNvSpPr>
            <a:spLocks noGrp="1"/>
          </p:cNvSpPr>
          <p:nvPr>
            <p:ph type="body" sz="quarter" idx="11"/>
          </p:nvPr>
        </p:nvSpPr>
        <p:spPr>
          <a:xfrm>
            <a:off x="349898" y="1242267"/>
            <a:ext cx="10870223" cy="4963886"/>
          </a:xfrm>
        </p:spPr>
        <p:txBody>
          <a:bodyPr/>
          <a:lstStyle/>
          <a:p>
            <a:pPr algn="just">
              <a:spcAft>
                <a:spcPts val="1200"/>
              </a:spcAft>
            </a:pPr>
            <a:r>
              <a:rPr lang="es-CO" sz="2400" dirty="0">
                <a:latin typeface="Times" panose="02020603050405020304" pitchFamily="18" charset="0"/>
                <a:cs typeface="Times" panose="02020603050405020304" pitchFamily="18" charset="0"/>
              </a:rPr>
              <a:t>Típicamente cuando se estima la ecuación (2), se </a:t>
            </a:r>
            <a:r>
              <a:rPr lang="es-CO" sz="2400" u="sng" dirty="0">
                <a:latin typeface="Times" panose="02020603050405020304" pitchFamily="18" charset="0"/>
                <a:cs typeface="Times" panose="02020603050405020304" pitchFamily="18" charset="0"/>
              </a:rPr>
              <a:t>restringen los datos a un ancho de banda</a:t>
            </a:r>
            <a:r>
              <a:rPr lang="es-CO" sz="2400" dirty="0">
                <a:latin typeface="Times" panose="02020603050405020304" pitchFamily="18" charset="0"/>
                <a:cs typeface="Times" panose="02020603050405020304" pitchFamily="18" charset="0"/>
              </a:rPr>
              <a:t> (un rango dentro de los valores del índice de elegibilidad alrededor del umbral).</a:t>
            </a:r>
          </a:p>
          <a:p>
            <a:pPr algn="just">
              <a:spcAft>
                <a:spcPts val="1200"/>
              </a:spcAft>
            </a:pPr>
            <a:r>
              <a:rPr lang="es-CO" sz="2400" dirty="0">
                <a:latin typeface="Times" panose="02020603050405020304" pitchFamily="18" charset="0"/>
                <a:cs typeface="Times" panose="02020603050405020304" pitchFamily="18" charset="0"/>
              </a:rPr>
              <a:t>Existen métodos, como </a:t>
            </a:r>
            <a:r>
              <a:rPr lang="es-CO" sz="2400" i="1" dirty="0" err="1">
                <a:latin typeface="Times" panose="02020603050405020304" pitchFamily="18" charset="0"/>
                <a:cs typeface="Times" panose="02020603050405020304" pitchFamily="18" charset="0"/>
              </a:rPr>
              <a:t>Calonico</a:t>
            </a:r>
            <a:r>
              <a:rPr lang="es-CO" sz="2400" i="1" dirty="0">
                <a:latin typeface="Times" panose="02020603050405020304" pitchFamily="18" charset="0"/>
                <a:cs typeface="Times" panose="02020603050405020304" pitchFamily="18" charset="0"/>
              </a:rPr>
              <a:t> et al. (2014)</a:t>
            </a:r>
            <a:r>
              <a:rPr lang="es-CO" sz="2400" dirty="0">
                <a:latin typeface="Times" panose="02020603050405020304" pitchFamily="18" charset="0"/>
                <a:cs typeface="Times" panose="02020603050405020304" pitchFamily="18" charset="0"/>
              </a:rPr>
              <a:t>, que proponen un ancho de banda optimo aplicando un </a:t>
            </a:r>
            <a:r>
              <a:rPr lang="es-CO" sz="2400" u="sng" dirty="0">
                <a:latin typeface="Times" panose="02020603050405020304" pitchFamily="18" charset="0"/>
                <a:cs typeface="Times" panose="02020603050405020304" pitchFamily="18" charset="0"/>
              </a:rPr>
              <a:t>arbitraje entre sesgo </a:t>
            </a:r>
            <a:r>
              <a:rPr lang="es-CO" sz="2400" dirty="0">
                <a:latin typeface="Times" panose="02020603050405020304" pitchFamily="18" charset="0"/>
                <a:cs typeface="Times" panose="02020603050405020304" pitchFamily="18" charset="0"/>
              </a:rPr>
              <a:t>(si es muy grande) </a:t>
            </a:r>
            <a:r>
              <a:rPr lang="es-CO" sz="2400" u="sng" dirty="0">
                <a:latin typeface="Times" panose="02020603050405020304" pitchFamily="18" charset="0"/>
                <a:cs typeface="Times" panose="02020603050405020304" pitchFamily="18" charset="0"/>
              </a:rPr>
              <a:t>y ruido </a:t>
            </a:r>
            <a:r>
              <a:rPr lang="es-CO" sz="2400" dirty="0">
                <a:latin typeface="Times" panose="02020603050405020304" pitchFamily="18" charset="0"/>
                <a:cs typeface="Times" panose="02020603050405020304" pitchFamily="18" charset="0"/>
              </a:rPr>
              <a:t>(si es muy pequeño). </a:t>
            </a:r>
          </a:p>
          <a:p>
            <a:pPr algn="just">
              <a:spcAft>
                <a:spcPts val="1200"/>
              </a:spcAft>
            </a:pPr>
            <a:r>
              <a:rPr lang="es-CO" sz="2400" dirty="0">
                <a:latin typeface="Times" panose="02020603050405020304" pitchFamily="18" charset="0"/>
                <a:cs typeface="Times" panose="02020603050405020304" pitchFamily="18" charset="0"/>
              </a:rPr>
              <a:t>Pero el resultado </a:t>
            </a:r>
            <a:r>
              <a:rPr lang="es-CO" sz="2400" u="sng" dirty="0">
                <a:latin typeface="Times" panose="02020603050405020304" pitchFamily="18" charset="0"/>
                <a:cs typeface="Times" panose="02020603050405020304" pitchFamily="18" charset="0"/>
              </a:rPr>
              <a:t>debe ser robusto </a:t>
            </a:r>
            <a:r>
              <a:rPr lang="es-CO" sz="2400" dirty="0">
                <a:latin typeface="Times" panose="02020603050405020304" pitchFamily="18" charset="0"/>
                <a:cs typeface="Times" panose="02020603050405020304" pitchFamily="18" charset="0"/>
              </a:rPr>
              <a:t>a cambios en el ancho de banda elegido</a:t>
            </a:r>
          </a:p>
          <a:p>
            <a:pPr>
              <a:spcAft>
                <a:spcPts val="1200"/>
              </a:spcAft>
            </a:pPr>
            <a:endParaRPr lang="es-CO" sz="2400" dirty="0">
              <a:latin typeface="Times" panose="02020603050405020304" pitchFamily="18" charset="0"/>
              <a:cs typeface="Times" panose="02020603050405020304" pitchFamily="18" charset="0"/>
            </a:endParaRPr>
          </a:p>
          <a:p>
            <a:pPr>
              <a:spcAft>
                <a:spcPts val="1200"/>
              </a:spcAft>
            </a:pPr>
            <a:r>
              <a:rPr lang="es-CO" sz="2400" dirty="0">
                <a:latin typeface="Times" panose="02020603050405020304" pitchFamily="18" charset="0"/>
                <a:cs typeface="Times" panose="02020603050405020304" pitchFamily="18" charset="0"/>
              </a:rPr>
              <a:t>Ejemplo de gráfica, </a:t>
            </a:r>
            <a:br>
              <a:rPr lang="es-CO" sz="2400" dirty="0">
                <a:latin typeface="Times" panose="02020603050405020304" pitchFamily="18" charset="0"/>
                <a:cs typeface="Times" panose="02020603050405020304" pitchFamily="18" charset="0"/>
              </a:rPr>
            </a:br>
            <a:r>
              <a:rPr lang="es-CO" sz="2400" dirty="0">
                <a:latin typeface="Times" panose="02020603050405020304" pitchFamily="18" charset="0"/>
                <a:cs typeface="Times" panose="02020603050405020304" pitchFamily="18" charset="0"/>
              </a:rPr>
              <a:t>replicando la estimación</a:t>
            </a:r>
            <a:br>
              <a:rPr lang="es-CO" sz="2400" dirty="0">
                <a:latin typeface="Times" panose="02020603050405020304" pitchFamily="18" charset="0"/>
                <a:cs typeface="Times" panose="02020603050405020304" pitchFamily="18" charset="0"/>
              </a:rPr>
            </a:br>
            <a:r>
              <a:rPr lang="es-CO" sz="2400" dirty="0">
                <a:latin typeface="Times" panose="02020603050405020304" pitchFamily="18" charset="0"/>
                <a:cs typeface="Times" panose="02020603050405020304" pitchFamily="18" charset="0"/>
              </a:rPr>
              <a:t>principal con varios</a:t>
            </a:r>
            <a:br>
              <a:rPr lang="es-CO" sz="2400" dirty="0">
                <a:latin typeface="Times" panose="02020603050405020304" pitchFamily="18" charset="0"/>
                <a:cs typeface="Times" panose="02020603050405020304" pitchFamily="18" charset="0"/>
              </a:rPr>
            </a:br>
            <a:r>
              <a:rPr lang="es-CO" sz="2400" dirty="0">
                <a:latin typeface="Times" panose="02020603050405020304" pitchFamily="18" charset="0"/>
                <a:cs typeface="Times" panose="02020603050405020304" pitchFamily="18" charset="0"/>
              </a:rPr>
              <a:t>anchos de banda:</a:t>
            </a:r>
          </a:p>
          <a:p>
            <a:pPr marL="0" indent="0">
              <a:spcAft>
                <a:spcPts val="1200"/>
              </a:spcAft>
              <a:buNone/>
            </a:pPr>
            <a:r>
              <a:rPr lang="es-CO" sz="2400" i="1" dirty="0">
                <a:latin typeface="Times" panose="02020603050405020304" pitchFamily="18" charset="0"/>
                <a:cs typeface="Times" panose="02020603050405020304" pitchFamily="18" charset="0"/>
              </a:rPr>
              <a:t>Laajaj et al. (2021)</a:t>
            </a:r>
          </a:p>
          <a:p>
            <a:pPr>
              <a:spcAft>
                <a:spcPts val="1200"/>
              </a:spcAft>
            </a:pPr>
            <a:endParaRPr lang="es-CO" sz="2400" dirty="0">
              <a:latin typeface="Times" panose="02020603050405020304" pitchFamily="18" charset="0"/>
              <a:cs typeface="Times" panose="02020603050405020304" pitchFamily="18" charset="0"/>
            </a:endParaRPr>
          </a:p>
          <a:p>
            <a:pPr>
              <a:spcAft>
                <a:spcPts val="1200"/>
              </a:spcAft>
            </a:pPr>
            <a:endParaRPr lang="es-CO" sz="2400" dirty="0">
              <a:latin typeface="Times" panose="02020603050405020304" pitchFamily="18" charset="0"/>
              <a:cs typeface="Times" panose="02020603050405020304" pitchFamily="18" charset="0"/>
            </a:endParaRPr>
          </a:p>
        </p:txBody>
      </p:sp>
      <p:pic>
        <p:nvPicPr>
          <p:cNvPr id="5" name="Picture 4">
            <a:extLst>
              <a:ext uri="{FF2B5EF4-FFF2-40B4-BE49-F238E27FC236}">
                <a16:creationId xmlns:a16="http://schemas.microsoft.com/office/drawing/2014/main" id="{97680440-F8D4-E036-8EFE-F896198A4DF7}"/>
              </a:ext>
            </a:extLst>
          </p:cNvPr>
          <p:cNvPicPr>
            <a:picLocks noChangeAspect="1"/>
          </p:cNvPicPr>
          <p:nvPr/>
        </p:nvPicPr>
        <p:blipFill>
          <a:blip r:embed="rId2"/>
          <a:stretch>
            <a:fillRect/>
          </a:stretch>
        </p:blipFill>
        <p:spPr>
          <a:xfrm>
            <a:off x="3896049" y="3670024"/>
            <a:ext cx="4771614" cy="3187976"/>
          </a:xfrm>
          <a:prstGeom prst="rect">
            <a:avLst/>
          </a:prstGeom>
        </p:spPr>
      </p:pic>
    </p:spTree>
    <p:extLst>
      <p:ext uri="{BB962C8B-B14F-4D97-AF65-F5344CB8AC3E}">
        <p14:creationId xmlns:p14="http://schemas.microsoft.com/office/powerpoint/2010/main" val="6473809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B578A1EA-5C66-9244-971F-F9788B243324}"/>
              </a:ext>
            </a:extLst>
          </p:cNvPr>
          <p:cNvSpPr>
            <a:spLocks noGrp="1"/>
          </p:cNvSpPr>
          <p:nvPr>
            <p:ph type="body" sz="quarter" idx="10"/>
          </p:nvPr>
        </p:nvSpPr>
        <p:spPr>
          <a:xfrm>
            <a:off x="2416872" y="411583"/>
            <a:ext cx="8516202" cy="444500"/>
          </a:xfrm>
        </p:spPr>
        <p:txBody>
          <a:bodyPr/>
          <a:lstStyle/>
          <a:p>
            <a:r>
              <a:rPr lang="es-CO" dirty="0"/>
              <a:t>El Método de Regresión Discontinua</a:t>
            </a:r>
          </a:p>
        </p:txBody>
      </p:sp>
      <p:sp>
        <p:nvSpPr>
          <p:cNvPr id="3" name="Marcador de texto 2">
            <a:extLst>
              <a:ext uri="{FF2B5EF4-FFF2-40B4-BE49-F238E27FC236}">
                <a16:creationId xmlns:a16="http://schemas.microsoft.com/office/drawing/2014/main" id="{77D7B790-35EA-C845-B33C-FCE62B941E29}"/>
              </a:ext>
            </a:extLst>
          </p:cNvPr>
          <p:cNvSpPr>
            <a:spLocks noGrp="1"/>
          </p:cNvSpPr>
          <p:nvPr>
            <p:ph type="body" sz="quarter" idx="11"/>
          </p:nvPr>
        </p:nvSpPr>
        <p:spPr>
          <a:xfrm>
            <a:off x="105980" y="1208907"/>
            <a:ext cx="11574186" cy="5359140"/>
          </a:xfrm>
        </p:spPr>
        <p:txBody>
          <a:bodyPr/>
          <a:lstStyle/>
          <a:p>
            <a:pPr>
              <a:spcAft>
                <a:spcPts val="1200"/>
              </a:spcAft>
            </a:pPr>
            <a:r>
              <a:rPr lang="es-CO" sz="2400" dirty="0">
                <a:latin typeface="Times" panose="02020603050405020304" pitchFamily="18" charset="0"/>
                <a:cs typeface="Times" panose="02020603050405020304" pitchFamily="18" charset="0"/>
              </a:rPr>
              <a:t>El método de Regresión Discontinua es un método que aprovecha una </a:t>
            </a:r>
            <a:r>
              <a:rPr lang="es-CO" sz="2400" u="sng" dirty="0">
                <a:latin typeface="Times" panose="02020603050405020304" pitchFamily="18" charset="0"/>
                <a:cs typeface="Times" panose="02020603050405020304" pitchFamily="18" charset="0"/>
              </a:rPr>
              <a:t>discontinuidad arbitraria</a:t>
            </a:r>
            <a:r>
              <a:rPr lang="es-CO" sz="2400" dirty="0">
                <a:latin typeface="Times" panose="02020603050405020304" pitchFamily="18" charset="0"/>
                <a:cs typeface="Times" panose="02020603050405020304" pitchFamily="18" charset="0"/>
              </a:rPr>
              <a:t> en una </a:t>
            </a:r>
            <a:r>
              <a:rPr lang="es-CO" sz="2400" u="sng" dirty="0">
                <a:latin typeface="Times" panose="02020603050405020304" pitchFamily="18" charset="0"/>
                <a:cs typeface="Times" panose="02020603050405020304" pitchFamily="18" charset="0"/>
              </a:rPr>
              <a:t>regla de asignación </a:t>
            </a:r>
            <a:r>
              <a:rPr lang="es-CO" sz="2400" dirty="0">
                <a:latin typeface="Times" panose="02020603050405020304" pitchFamily="18" charset="0"/>
                <a:cs typeface="Times" panose="02020603050405020304" pitchFamily="18" charset="0"/>
              </a:rPr>
              <a:t>a un tratamiento.</a:t>
            </a:r>
          </a:p>
          <a:p>
            <a:pPr>
              <a:spcAft>
                <a:spcPts val="1200"/>
              </a:spcAft>
            </a:pPr>
            <a:r>
              <a:rPr lang="es-CO" sz="2400" dirty="0">
                <a:latin typeface="Times" panose="02020603050405020304" pitchFamily="18" charset="0"/>
                <a:cs typeface="Times" panose="02020603050405020304" pitchFamily="18" charset="0"/>
              </a:rPr>
              <a:t>Ejemplos:</a:t>
            </a:r>
          </a:p>
          <a:p>
            <a:pPr>
              <a:buFontTx/>
              <a:buChar char="-"/>
            </a:pPr>
            <a:r>
              <a:rPr lang="es-CO" sz="2400" dirty="0">
                <a:latin typeface="Times" panose="02020603050405020304" pitchFamily="18" charset="0"/>
                <a:cs typeface="Times" panose="02020603050405020304" pitchFamily="18" charset="0"/>
              </a:rPr>
              <a:t>Solo los hogares con </a:t>
            </a:r>
            <a:r>
              <a:rPr lang="es-CO" sz="2400" u="sng" dirty="0">
                <a:latin typeface="Times" panose="02020603050405020304" pitchFamily="18" charset="0"/>
                <a:cs typeface="Times" panose="02020603050405020304" pitchFamily="18" charset="0"/>
              </a:rPr>
              <a:t>Sisbén</a:t>
            </a:r>
            <a:r>
              <a:rPr lang="es-CO" sz="2400" dirty="0">
                <a:latin typeface="Times" panose="02020603050405020304" pitchFamily="18" charset="0"/>
                <a:cs typeface="Times" panose="02020603050405020304" pitchFamily="18" charset="0"/>
              </a:rPr>
              <a:t> debajo de un umbral se benefician de un programa social</a:t>
            </a:r>
          </a:p>
          <a:p>
            <a:pPr>
              <a:buFontTx/>
              <a:buChar char="-"/>
            </a:pPr>
            <a:r>
              <a:rPr lang="es-CO" sz="2400" dirty="0">
                <a:latin typeface="Times" panose="02020603050405020304" pitchFamily="18" charset="0"/>
                <a:cs typeface="Times" panose="02020603050405020304" pitchFamily="18" charset="0"/>
              </a:rPr>
              <a:t>Solo los </a:t>
            </a:r>
            <a:r>
              <a:rPr lang="es-CO" sz="2400" u="sng" dirty="0">
                <a:latin typeface="Times" panose="02020603050405020304" pitchFamily="18" charset="0"/>
                <a:cs typeface="Times" panose="02020603050405020304" pitchFamily="18" charset="0"/>
              </a:rPr>
              <a:t>municipios de más de X habitantes </a:t>
            </a:r>
            <a:r>
              <a:rPr lang="es-CO" sz="2400" dirty="0">
                <a:latin typeface="Times" panose="02020603050405020304" pitchFamily="18" charset="0"/>
                <a:cs typeface="Times" panose="02020603050405020304" pitchFamily="18" charset="0"/>
              </a:rPr>
              <a:t>son afectados por una reforma</a:t>
            </a:r>
          </a:p>
          <a:p>
            <a:pPr>
              <a:buFontTx/>
              <a:buChar char="-"/>
            </a:pPr>
            <a:r>
              <a:rPr lang="es-CO" sz="2400" dirty="0">
                <a:latin typeface="Times" panose="02020603050405020304" pitchFamily="18" charset="0"/>
                <a:cs typeface="Times" panose="02020603050405020304" pitchFamily="18" charset="0"/>
              </a:rPr>
              <a:t>El candidato con más votos gana una elección </a:t>
            </a:r>
          </a:p>
          <a:p>
            <a:pPr>
              <a:spcAft>
                <a:spcPts val="1200"/>
              </a:spcAft>
            </a:pPr>
            <a:r>
              <a:rPr lang="es-CO" sz="2400" dirty="0">
                <a:latin typeface="Times" panose="02020603050405020304" pitchFamily="18" charset="0"/>
                <a:cs typeface="Times" panose="02020603050405020304" pitchFamily="18" charset="0"/>
              </a:rPr>
              <a:t>Típicamente proviene de una restricción/decisión administrativa. Un índice de elegibilidad y un umbral estricto se usan para determinar la elegibilidad a un tratamiento.</a:t>
            </a:r>
          </a:p>
          <a:p>
            <a:pPr>
              <a:spcAft>
                <a:spcPts val="1200"/>
              </a:spcAft>
            </a:pPr>
            <a:r>
              <a:rPr lang="es-CO" sz="2400" dirty="0">
                <a:latin typeface="Times" panose="02020603050405020304" pitchFamily="18" charset="0"/>
                <a:cs typeface="Times" panose="02020603050405020304" pitchFamily="18" charset="0"/>
              </a:rPr>
              <a:t>En este caso las unidades </a:t>
            </a:r>
            <a:r>
              <a:rPr lang="es-CO" sz="2400" u="sng" dirty="0">
                <a:latin typeface="Times" panose="02020603050405020304" pitchFamily="18" charset="0"/>
                <a:cs typeface="Times" panose="02020603050405020304" pitchFamily="18" charset="0"/>
              </a:rPr>
              <a:t>justo abajo y encima del umbral deben ser </a:t>
            </a:r>
            <a:br>
              <a:rPr lang="es-CO" sz="2400" u="sng" dirty="0">
                <a:latin typeface="Times" panose="02020603050405020304" pitchFamily="18" charset="0"/>
                <a:cs typeface="Times" panose="02020603050405020304" pitchFamily="18" charset="0"/>
              </a:rPr>
            </a:br>
            <a:r>
              <a:rPr lang="es-CO" sz="2400" u="sng" dirty="0">
                <a:latin typeface="Times" panose="02020603050405020304" pitchFamily="18" charset="0"/>
                <a:cs typeface="Times" panose="02020603050405020304" pitchFamily="18" charset="0"/>
              </a:rPr>
              <a:t>muy parecidas</a:t>
            </a:r>
            <a:r>
              <a:rPr lang="es-CO" sz="2400" dirty="0">
                <a:latin typeface="Times" panose="02020603050405020304" pitchFamily="18" charset="0"/>
                <a:cs typeface="Times" panose="02020603050405020304" pitchFamily="18" charset="0"/>
              </a:rPr>
              <a:t> y ofrecen un buen contrafactual.</a:t>
            </a:r>
          </a:p>
          <a:p>
            <a:pPr>
              <a:spcAft>
                <a:spcPts val="1200"/>
              </a:spcAft>
            </a:pPr>
            <a:r>
              <a:rPr lang="es-CO" sz="2400" u="sng" dirty="0">
                <a:latin typeface="Times" panose="02020603050405020304" pitchFamily="18" charset="0"/>
                <a:cs typeface="Times" panose="02020603050405020304" pitchFamily="18" charset="0"/>
              </a:rPr>
              <a:t>Difieren</a:t>
            </a:r>
            <a:r>
              <a:rPr lang="es-CO" sz="2400" dirty="0">
                <a:latin typeface="Times" panose="02020603050405020304" pitchFamily="18" charset="0"/>
                <a:cs typeface="Times" panose="02020603050405020304" pitchFamily="18" charset="0"/>
              </a:rPr>
              <a:t> un poco en el </a:t>
            </a:r>
            <a:r>
              <a:rPr lang="es-CO" sz="2400" u="sng" dirty="0">
                <a:latin typeface="Times" panose="02020603050405020304" pitchFamily="18" charset="0"/>
                <a:cs typeface="Times" panose="02020603050405020304" pitchFamily="18" charset="0"/>
              </a:rPr>
              <a:t>índice de elegibilidad</a:t>
            </a:r>
            <a:r>
              <a:rPr lang="es-CO" sz="2400" dirty="0">
                <a:latin typeface="Times" panose="02020603050405020304" pitchFamily="18" charset="0"/>
                <a:cs typeface="Times" panose="02020603050405020304" pitchFamily="18" charset="0"/>
              </a:rPr>
              <a:t>, pero se puede </a:t>
            </a:r>
            <a:br>
              <a:rPr lang="es-CO" sz="2400" dirty="0">
                <a:latin typeface="Times" panose="02020603050405020304" pitchFamily="18" charset="0"/>
                <a:cs typeface="Times" panose="02020603050405020304" pitchFamily="18" charset="0"/>
              </a:rPr>
            </a:br>
            <a:r>
              <a:rPr lang="es-CO" sz="2400" u="sng" dirty="0">
                <a:latin typeface="Times" panose="02020603050405020304" pitchFamily="18" charset="0"/>
                <a:cs typeface="Times" panose="02020603050405020304" pitchFamily="18" charset="0"/>
              </a:rPr>
              <a:t>controlar</a:t>
            </a:r>
            <a:r>
              <a:rPr lang="es-CO" sz="2400" dirty="0">
                <a:latin typeface="Times" panose="02020603050405020304" pitchFamily="18" charset="0"/>
                <a:cs typeface="Times" panose="02020603050405020304" pitchFamily="18" charset="0"/>
              </a:rPr>
              <a:t> por eso.</a:t>
            </a:r>
          </a:p>
          <a:p>
            <a:pPr>
              <a:spcAft>
                <a:spcPts val="1200"/>
              </a:spcAft>
            </a:pPr>
            <a:endParaRPr lang="es-CO" sz="2400" dirty="0">
              <a:latin typeface="Times" panose="02020603050405020304" pitchFamily="18" charset="0"/>
              <a:cs typeface="Times" panose="02020603050405020304" pitchFamily="18" charset="0"/>
            </a:endParaRPr>
          </a:p>
          <a:p>
            <a:pPr>
              <a:spcAft>
                <a:spcPts val="1200"/>
              </a:spcAft>
            </a:pPr>
            <a:endParaRPr lang="es-CO" sz="2400" dirty="0">
              <a:latin typeface="Times" panose="02020603050405020304" pitchFamily="18" charset="0"/>
              <a:cs typeface="Times" panose="02020603050405020304" pitchFamily="18" charset="0"/>
            </a:endParaRPr>
          </a:p>
        </p:txBody>
      </p:sp>
    </p:spTree>
    <p:extLst>
      <p:ext uri="{BB962C8B-B14F-4D97-AF65-F5344CB8AC3E}">
        <p14:creationId xmlns:p14="http://schemas.microsoft.com/office/powerpoint/2010/main" val="1281195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B578A1EA-5C66-9244-971F-F9788B243324}"/>
              </a:ext>
            </a:extLst>
          </p:cNvPr>
          <p:cNvSpPr>
            <a:spLocks noGrp="1"/>
          </p:cNvSpPr>
          <p:nvPr>
            <p:ph type="body" sz="quarter" idx="10"/>
          </p:nvPr>
        </p:nvSpPr>
        <p:spPr>
          <a:xfrm>
            <a:off x="2402358" y="251926"/>
            <a:ext cx="8516202" cy="444500"/>
          </a:xfrm>
        </p:spPr>
        <p:txBody>
          <a:bodyPr/>
          <a:lstStyle/>
          <a:p>
            <a:r>
              <a:rPr lang="es-CO" dirty="0"/>
              <a:t>Ejemplos de </a:t>
            </a:r>
            <a:r>
              <a:rPr lang="es-CO" dirty="0" err="1"/>
              <a:t>RD’s</a:t>
            </a:r>
            <a:r>
              <a:rPr lang="es-CO" dirty="0"/>
              <a:t> comunes</a:t>
            </a:r>
          </a:p>
        </p:txBody>
      </p:sp>
      <p:sp>
        <p:nvSpPr>
          <p:cNvPr id="3" name="Marcador de texto 2">
            <a:extLst>
              <a:ext uri="{FF2B5EF4-FFF2-40B4-BE49-F238E27FC236}">
                <a16:creationId xmlns:a16="http://schemas.microsoft.com/office/drawing/2014/main" id="{77D7B790-35EA-C845-B33C-FCE62B941E29}"/>
              </a:ext>
            </a:extLst>
          </p:cNvPr>
          <p:cNvSpPr>
            <a:spLocks noGrp="1"/>
          </p:cNvSpPr>
          <p:nvPr>
            <p:ph type="body" sz="quarter" idx="11"/>
          </p:nvPr>
        </p:nvSpPr>
        <p:spPr>
          <a:xfrm>
            <a:off x="94892" y="1078302"/>
            <a:ext cx="11125230" cy="5127851"/>
          </a:xfrm>
        </p:spPr>
        <p:txBody>
          <a:bodyPr/>
          <a:lstStyle/>
          <a:p>
            <a:pPr>
              <a:spcAft>
                <a:spcPts val="1200"/>
              </a:spcAft>
            </a:pPr>
            <a:r>
              <a:rPr lang="es-CO" sz="2400" u="sng" dirty="0">
                <a:latin typeface="Times" panose="02020603050405020304" pitchFamily="18" charset="0"/>
                <a:cs typeface="Times" panose="02020603050405020304" pitchFamily="18" charset="0"/>
              </a:rPr>
              <a:t>Elecciones</a:t>
            </a:r>
            <a:r>
              <a:rPr lang="es-CO" sz="2400" dirty="0">
                <a:latin typeface="Times" panose="02020603050405020304" pitchFamily="18" charset="0"/>
                <a:cs typeface="Times" panose="02020603050405020304" pitchFamily="18" charset="0"/>
              </a:rPr>
              <a:t> y votos como índice de elegibilidad </a:t>
            </a:r>
          </a:p>
          <a:p>
            <a:pPr>
              <a:spcAft>
                <a:spcPts val="1200"/>
              </a:spcAft>
            </a:pPr>
            <a:r>
              <a:rPr lang="es-CO" sz="2400" u="sng" dirty="0">
                <a:latin typeface="Times" panose="02020603050405020304" pitchFamily="18" charset="0"/>
                <a:cs typeface="Times" panose="02020603050405020304" pitchFamily="18" charset="0"/>
              </a:rPr>
              <a:t>Índice social</a:t>
            </a:r>
            <a:r>
              <a:rPr lang="es-CO" sz="2400" dirty="0">
                <a:latin typeface="Times" panose="02020603050405020304" pitchFamily="18" charset="0"/>
                <a:cs typeface="Times" panose="02020603050405020304" pitchFamily="18" charset="0"/>
              </a:rPr>
              <a:t>, como el Sisbén, determina la elegibilidad a un programa*</a:t>
            </a:r>
          </a:p>
          <a:p>
            <a:pPr>
              <a:spcAft>
                <a:spcPts val="1200"/>
              </a:spcAft>
            </a:pPr>
            <a:r>
              <a:rPr lang="es-CO" sz="2400" dirty="0">
                <a:latin typeface="Times" panose="02020603050405020304" pitchFamily="18" charset="0"/>
                <a:cs typeface="Times" panose="02020603050405020304" pitchFamily="18" charset="0"/>
              </a:rPr>
              <a:t>El </a:t>
            </a:r>
            <a:r>
              <a:rPr lang="es-CO" sz="2400" u="sng" dirty="0">
                <a:latin typeface="Times" panose="02020603050405020304" pitchFamily="18" charset="0"/>
                <a:cs typeface="Times" panose="02020603050405020304" pitchFamily="18" charset="0"/>
              </a:rPr>
              <a:t>tamaño de un municipio </a:t>
            </a:r>
            <a:r>
              <a:rPr lang="es-CO" sz="2400" dirty="0">
                <a:latin typeface="Times" panose="02020603050405020304" pitchFamily="18" charset="0"/>
                <a:cs typeface="Times" panose="02020603050405020304" pitchFamily="18" charset="0"/>
              </a:rPr>
              <a:t>(u otra regla de participación como % de pobreza…)</a:t>
            </a:r>
          </a:p>
          <a:p>
            <a:pPr>
              <a:spcAft>
                <a:spcPts val="1200"/>
              </a:spcAft>
            </a:pPr>
            <a:r>
              <a:rPr lang="es-CO" sz="2400" dirty="0">
                <a:latin typeface="Times" panose="02020603050405020304" pitchFamily="18" charset="0"/>
                <a:cs typeface="Times" panose="02020603050405020304" pitchFamily="18" charset="0"/>
              </a:rPr>
              <a:t>Calificación de una </a:t>
            </a:r>
            <a:r>
              <a:rPr lang="es-CO" sz="2400" u="sng" dirty="0">
                <a:latin typeface="Times" panose="02020603050405020304" pitchFamily="18" charset="0"/>
                <a:cs typeface="Times" panose="02020603050405020304" pitchFamily="18" charset="0"/>
              </a:rPr>
              <a:t>prueba</a:t>
            </a:r>
          </a:p>
          <a:p>
            <a:pPr>
              <a:spcAft>
                <a:spcPts val="1200"/>
              </a:spcAft>
            </a:pPr>
            <a:r>
              <a:rPr lang="es-CO" sz="2400" u="sng" dirty="0">
                <a:latin typeface="Times" panose="02020603050405020304" pitchFamily="18" charset="0"/>
                <a:cs typeface="Times" panose="02020603050405020304" pitchFamily="18" charset="0"/>
              </a:rPr>
              <a:t>Ranking</a:t>
            </a:r>
            <a:r>
              <a:rPr lang="es-CO" sz="2400" dirty="0">
                <a:latin typeface="Times" panose="02020603050405020304" pitchFamily="18" charset="0"/>
                <a:cs typeface="Times" panose="02020603050405020304" pitchFamily="18" charset="0"/>
              </a:rPr>
              <a:t> para una admisión</a:t>
            </a:r>
          </a:p>
          <a:p>
            <a:pPr>
              <a:spcAft>
                <a:spcPts val="1200"/>
              </a:spcAft>
            </a:pPr>
            <a:r>
              <a:rPr lang="es-CO" sz="2400" u="sng" dirty="0">
                <a:latin typeface="Times" panose="02020603050405020304" pitchFamily="18" charset="0"/>
                <a:cs typeface="Times" panose="02020603050405020304" pitchFamily="18" charset="0"/>
              </a:rPr>
              <a:t>Coordenadas</a:t>
            </a:r>
            <a:r>
              <a:rPr lang="es-CO" sz="2400" dirty="0">
                <a:latin typeface="Times" panose="02020603050405020304" pitchFamily="18" charset="0"/>
                <a:cs typeface="Times" panose="02020603050405020304" pitchFamily="18" charset="0"/>
              </a:rPr>
              <a:t>/fronteras geográficas*</a:t>
            </a:r>
          </a:p>
          <a:p>
            <a:pPr>
              <a:spcAft>
                <a:spcPts val="1200"/>
              </a:spcAft>
            </a:pPr>
            <a:endParaRPr lang="es-CO" sz="2400" dirty="0">
              <a:latin typeface="Times" panose="02020603050405020304" pitchFamily="18" charset="0"/>
              <a:cs typeface="Times" panose="02020603050405020304" pitchFamily="18" charset="0"/>
            </a:endParaRPr>
          </a:p>
          <a:p>
            <a:pPr marL="0" indent="0">
              <a:spcAft>
                <a:spcPts val="1200"/>
              </a:spcAft>
              <a:buNone/>
            </a:pPr>
            <a:r>
              <a:rPr lang="es-CO" sz="2400" dirty="0">
                <a:latin typeface="Times" panose="02020603050405020304" pitchFamily="18" charset="0"/>
                <a:cs typeface="Times" panose="02020603050405020304" pitchFamily="18" charset="0"/>
              </a:rPr>
              <a:t>* Mucho cuidado con otros </a:t>
            </a:r>
            <a:br>
              <a:rPr lang="es-CO" sz="2400" dirty="0">
                <a:latin typeface="Times" panose="02020603050405020304" pitchFamily="18" charset="0"/>
                <a:cs typeface="Times" panose="02020603050405020304" pitchFamily="18" charset="0"/>
              </a:rPr>
            </a:br>
            <a:r>
              <a:rPr lang="es-CO" sz="2400" dirty="0">
                <a:latin typeface="Times" panose="02020603050405020304" pitchFamily="18" charset="0"/>
                <a:cs typeface="Times" panose="02020603050405020304" pitchFamily="18" charset="0"/>
              </a:rPr>
              <a:t>cambios que pueden ocurrir en el </a:t>
            </a:r>
            <a:br>
              <a:rPr lang="es-CO" sz="2400" dirty="0">
                <a:latin typeface="Times" panose="02020603050405020304" pitchFamily="18" charset="0"/>
                <a:cs typeface="Times" panose="02020603050405020304" pitchFamily="18" charset="0"/>
              </a:rPr>
            </a:br>
            <a:r>
              <a:rPr lang="es-CO" sz="2400" dirty="0">
                <a:latin typeface="Times" panose="02020603050405020304" pitchFamily="18" charset="0"/>
                <a:cs typeface="Times" panose="02020603050405020304" pitchFamily="18" charset="0"/>
              </a:rPr>
              <a:t>mismo umbral </a:t>
            </a:r>
          </a:p>
          <a:p>
            <a:pPr>
              <a:spcAft>
                <a:spcPts val="1200"/>
              </a:spcAft>
            </a:pPr>
            <a:endParaRPr lang="es-CO" sz="2400" dirty="0">
              <a:latin typeface="Times" panose="02020603050405020304" pitchFamily="18" charset="0"/>
              <a:cs typeface="Times" panose="02020603050405020304" pitchFamily="18" charset="0"/>
            </a:endParaRPr>
          </a:p>
        </p:txBody>
      </p:sp>
      <p:pic>
        <p:nvPicPr>
          <p:cNvPr id="5" name="Picture 4">
            <a:extLst>
              <a:ext uri="{FF2B5EF4-FFF2-40B4-BE49-F238E27FC236}">
                <a16:creationId xmlns:a16="http://schemas.microsoft.com/office/drawing/2014/main" id="{427DD5F5-2DEA-B7E9-FDF3-DF5EDF808603}"/>
              </a:ext>
            </a:extLst>
          </p:cNvPr>
          <p:cNvPicPr>
            <a:picLocks noChangeAspect="1"/>
          </p:cNvPicPr>
          <p:nvPr/>
        </p:nvPicPr>
        <p:blipFill>
          <a:blip r:embed="rId2"/>
          <a:stretch>
            <a:fillRect/>
          </a:stretch>
        </p:blipFill>
        <p:spPr>
          <a:xfrm>
            <a:off x="4928887" y="2449903"/>
            <a:ext cx="7186379" cy="4380490"/>
          </a:xfrm>
          <a:prstGeom prst="rect">
            <a:avLst/>
          </a:prstGeom>
        </p:spPr>
      </p:pic>
    </p:spTree>
    <p:extLst>
      <p:ext uri="{BB962C8B-B14F-4D97-AF65-F5344CB8AC3E}">
        <p14:creationId xmlns:p14="http://schemas.microsoft.com/office/powerpoint/2010/main" val="3302434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80485EE-540F-F164-91A1-56416539C214}"/>
              </a:ext>
            </a:extLst>
          </p:cNvPr>
          <p:cNvSpPr>
            <a:spLocks noGrp="1"/>
          </p:cNvSpPr>
          <p:nvPr>
            <p:ph type="title"/>
          </p:nvPr>
        </p:nvSpPr>
        <p:spPr>
          <a:xfrm>
            <a:off x="3467100" y="2488819"/>
            <a:ext cx="5257800" cy="661720"/>
          </a:xfrm>
        </p:spPr>
        <p:txBody>
          <a:bodyPr/>
          <a:lstStyle/>
          <a:p>
            <a:r>
              <a:rPr lang="es-CO" dirty="0"/>
              <a:t>¡Gracias!</a:t>
            </a:r>
          </a:p>
        </p:txBody>
      </p:sp>
    </p:spTree>
    <p:extLst>
      <p:ext uri="{BB962C8B-B14F-4D97-AF65-F5344CB8AC3E}">
        <p14:creationId xmlns:p14="http://schemas.microsoft.com/office/powerpoint/2010/main" val="4351888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B578A1EA-5C66-9244-971F-F9788B243324}"/>
              </a:ext>
            </a:extLst>
          </p:cNvPr>
          <p:cNvSpPr>
            <a:spLocks noGrp="1"/>
          </p:cNvSpPr>
          <p:nvPr>
            <p:ph type="body" sz="quarter" idx="10"/>
          </p:nvPr>
        </p:nvSpPr>
        <p:spPr>
          <a:xfrm>
            <a:off x="2402357" y="251926"/>
            <a:ext cx="8492805" cy="444500"/>
          </a:xfrm>
        </p:spPr>
        <p:txBody>
          <a:bodyPr/>
          <a:lstStyle/>
          <a:p>
            <a:r>
              <a:rPr lang="es-CO" dirty="0"/>
              <a:t>¿Cuándo se puede aplicar el Método de Regresión Discontinua?</a:t>
            </a:r>
          </a:p>
        </p:txBody>
      </p:sp>
      <p:sp>
        <p:nvSpPr>
          <p:cNvPr id="3" name="Marcador de texto 2">
            <a:extLst>
              <a:ext uri="{FF2B5EF4-FFF2-40B4-BE49-F238E27FC236}">
                <a16:creationId xmlns:a16="http://schemas.microsoft.com/office/drawing/2014/main" id="{77D7B790-35EA-C845-B33C-FCE62B941E29}"/>
              </a:ext>
            </a:extLst>
          </p:cNvPr>
          <p:cNvSpPr>
            <a:spLocks noGrp="1"/>
          </p:cNvSpPr>
          <p:nvPr>
            <p:ph type="body" sz="quarter" idx="11"/>
          </p:nvPr>
        </p:nvSpPr>
        <p:spPr>
          <a:xfrm>
            <a:off x="364412" y="1445467"/>
            <a:ext cx="10870223" cy="4963886"/>
          </a:xfrm>
        </p:spPr>
        <p:txBody>
          <a:bodyPr/>
          <a:lstStyle/>
          <a:p>
            <a:pPr>
              <a:spcAft>
                <a:spcPts val="1200"/>
              </a:spcAft>
            </a:pPr>
            <a:r>
              <a:rPr lang="es-CO" sz="2400" dirty="0">
                <a:latin typeface="Times" panose="02020603050405020304" pitchFamily="18" charset="0"/>
                <a:cs typeface="Times" panose="02020603050405020304" pitchFamily="18" charset="0"/>
              </a:rPr>
              <a:t>Existe un índice de elegibilidad </a:t>
            </a:r>
            <a:r>
              <a:rPr lang="es-CO" sz="2400" u="sng" dirty="0">
                <a:latin typeface="Times" panose="02020603050405020304" pitchFamily="18" charset="0"/>
                <a:cs typeface="Times" panose="02020603050405020304" pitchFamily="18" charset="0"/>
              </a:rPr>
              <a:t>observable</a:t>
            </a:r>
            <a:r>
              <a:rPr lang="es-CO" sz="2400" dirty="0">
                <a:latin typeface="Times" panose="02020603050405020304" pitchFamily="18" charset="0"/>
                <a:cs typeface="Times" panose="02020603050405020304" pitchFamily="18" charset="0"/>
              </a:rPr>
              <a:t> que se usó como criterio de participación en una intervención. </a:t>
            </a:r>
          </a:p>
          <a:p>
            <a:pPr>
              <a:spcAft>
                <a:spcPts val="1200"/>
              </a:spcAft>
            </a:pPr>
            <a:r>
              <a:rPr lang="es-CO" sz="2400" dirty="0">
                <a:latin typeface="Times" panose="02020603050405020304" pitchFamily="18" charset="0"/>
                <a:cs typeface="Times" panose="02020603050405020304" pitchFamily="18" charset="0"/>
              </a:rPr>
              <a:t>Este índice debe ser </a:t>
            </a:r>
            <a:r>
              <a:rPr lang="es-CO" sz="2400" u="sng" dirty="0">
                <a:latin typeface="Times" panose="02020603050405020304" pitchFamily="18" charset="0"/>
                <a:cs typeface="Times" panose="02020603050405020304" pitchFamily="18" charset="0"/>
              </a:rPr>
              <a:t>continuo</a:t>
            </a:r>
            <a:r>
              <a:rPr lang="es-CO" sz="2400" dirty="0">
                <a:latin typeface="Times" panose="02020603050405020304" pitchFamily="18" charset="0"/>
                <a:cs typeface="Times" panose="02020603050405020304" pitchFamily="18" charset="0"/>
              </a:rPr>
              <a:t> o “fluido” (no puede ser categórico con un numero pequeño de categorías) </a:t>
            </a:r>
          </a:p>
          <a:p>
            <a:pPr>
              <a:spcAft>
                <a:spcPts val="1200"/>
              </a:spcAft>
            </a:pPr>
            <a:r>
              <a:rPr lang="es-CO" sz="2400" dirty="0">
                <a:latin typeface="Times" panose="02020603050405020304" pitchFamily="18" charset="0"/>
                <a:cs typeface="Times" panose="02020603050405020304" pitchFamily="18" charset="0"/>
              </a:rPr>
              <a:t>Se aplica un </a:t>
            </a:r>
            <a:r>
              <a:rPr lang="es-CO" sz="2400" u="sng" dirty="0">
                <a:latin typeface="Times" panose="02020603050405020304" pitchFamily="18" charset="0"/>
                <a:cs typeface="Times" panose="02020603050405020304" pitchFamily="18" charset="0"/>
              </a:rPr>
              <a:t>umbral predefinido</a:t>
            </a:r>
            <a:r>
              <a:rPr lang="es-CO" sz="2400" dirty="0">
                <a:latin typeface="Times" panose="02020603050405020304" pitchFamily="18" charset="0"/>
                <a:cs typeface="Times" panose="02020603050405020304" pitchFamily="18" charset="0"/>
              </a:rPr>
              <a:t>: las unidades por encima (o por debajo) del umbral son elegibles a recibir el tratamiento. </a:t>
            </a:r>
          </a:p>
          <a:p>
            <a:pPr>
              <a:spcAft>
                <a:spcPts val="1200"/>
              </a:spcAft>
            </a:pPr>
            <a:r>
              <a:rPr lang="es-CO" sz="2400" dirty="0">
                <a:latin typeface="Times" panose="02020603050405020304" pitchFamily="18" charset="0"/>
                <a:cs typeface="Times" panose="02020603050405020304" pitchFamily="18" charset="0"/>
              </a:rPr>
              <a:t>El umbral solamente determina el tratamiento de interés: </a:t>
            </a:r>
            <a:r>
              <a:rPr lang="es-CO" sz="2400" u="sng" dirty="0">
                <a:latin typeface="Times" panose="02020603050405020304" pitchFamily="18" charset="0"/>
                <a:cs typeface="Times" panose="02020603050405020304" pitchFamily="18" charset="0"/>
              </a:rPr>
              <a:t>no hay otros tratamientos</a:t>
            </a:r>
            <a:r>
              <a:rPr lang="es-CO" sz="2400" dirty="0">
                <a:latin typeface="Times" panose="02020603050405020304" pitchFamily="18" charset="0"/>
                <a:cs typeface="Times" panose="02020603050405020304" pitchFamily="18" charset="0"/>
              </a:rPr>
              <a:t> que se aplican en este mismo umbral. </a:t>
            </a:r>
          </a:p>
          <a:p>
            <a:pPr>
              <a:spcAft>
                <a:spcPts val="1200"/>
              </a:spcAft>
            </a:pPr>
            <a:r>
              <a:rPr lang="es-CO" sz="2400" dirty="0">
                <a:latin typeface="Times" panose="02020603050405020304" pitchFamily="18" charset="0"/>
                <a:cs typeface="Times" panose="02020603050405020304" pitchFamily="18" charset="0"/>
              </a:rPr>
              <a:t>El umbral del índice de elegibilidad </a:t>
            </a:r>
            <a:r>
              <a:rPr lang="es-CO" sz="2400" u="sng" dirty="0">
                <a:latin typeface="Times" panose="02020603050405020304" pitchFamily="18" charset="0"/>
                <a:cs typeface="Times" panose="02020603050405020304" pitchFamily="18" charset="0"/>
              </a:rPr>
              <a:t>no es manipulable</a:t>
            </a:r>
            <a:endParaRPr lang="es-CO" sz="2400" dirty="0">
              <a:latin typeface="Times" panose="02020603050405020304" pitchFamily="18" charset="0"/>
              <a:cs typeface="Times" panose="02020603050405020304" pitchFamily="18" charset="0"/>
            </a:endParaRPr>
          </a:p>
          <a:p>
            <a:pPr>
              <a:spcAft>
                <a:spcPts val="1200"/>
              </a:spcAft>
            </a:pPr>
            <a:r>
              <a:rPr lang="es-CO" sz="2400" dirty="0">
                <a:latin typeface="Times" panose="02020603050405020304" pitchFamily="18" charset="0"/>
                <a:cs typeface="Times" panose="02020603050405020304" pitchFamily="18" charset="0"/>
              </a:rPr>
              <a:t>Requiere </a:t>
            </a:r>
            <a:r>
              <a:rPr lang="es-CO" sz="2400" u="sng" dirty="0">
                <a:latin typeface="Times" panose="02020603050405020304" pitchFamily="18" charset="0"/>
                <a:cs typeface="Times" panose="02020603050405020304" pitchFamily="18" charset="0"/>
              </a:rPr>
              <a:t>datos</a:t>
            </a:r>
            <a:r>
              <a:rPr lang="es-CO" sz="2400" dirty="0">
                <a:latin typeface="Times" panose="02020603050405020304" pitchFamily="18" charset="0"/>
                <a:cs typeface="Times" panose="02020603050405020304" pitchFamily="18" charset="0"/>
              </a:rPr>
              <a:t> sobre el índice de elegibilidad, el tratamiento, </a:t>
            </a:r>
            <a:br>
              <a:rPr lang="es-CO" sz="2400" dirty="0">
                <a:latin typeface="Times" panose="02020603050405020304" pitchFamily="18" charset="0"/>
                <a:cs typeface="Times" panose="02020603050405020304" pitchFamily="18" charset="0"/>
              </a:rPr>
            </a:br>
            <a:r>
              <a:rPr lang="es-CO" sz="2400" dirty="0">
                <a:latin typeface="Times" panose="02020603050405020304" pitchFamily="18" charset="0"/>
                <a:cs typeface="Times" panose="02020603050405020304" pitchFamily="18" charset="0"/>
              </a:rPr>
              <a:t>el resultado de interés y preferiblemente de controles adicionales </a:t>
            </a:r>
            <a:br>
              <a:rPr lang="es-CO" sz="2400" dirty="0">
                <a:latin typeface="Times" panose="02020603050405020304" pitchFamily="18" charset="0"/>
                <a:cs typeface="Times" panose="02020603050405020304" pitchFamily="18" charset="0"/>
              </a:rPr>
            </a:br>
            <a:r>
              <a:rPr lang="es-CO" sz="2400" dirty="0">
                <a:latin typeface="Times" panose="02020603050405020304" pitchFamily="18" charset="0"/>
                <a:cs typeface="Times" panose="02020603050405020304" pitchFamily="18" charset="0"/>
              </a:rPr>
              <a:t>predefinidos.  </a:t>
            </a:r>
          </a:p>
          <a:p>
            <a:pPr>
              <a:spcAft>
                <a:spcPts val="1200"/>
              </a:spcAft>
            </a:pPr>
            <a:endParaRPr lang="es-CO" sz="2400" dirty="0">
              <a:latin typeface="Times" panose="02020603050405020304" pitchFamily="18" charset="0"/>
              <a:cs typeface="Times" panose="02020603050405020304" pitchFamily="18" charset="0"/>
            </a:endParaRPr>
          </a:p>
          <a:p>
            <a:pPr>
              <a:spcAft>
                <a:spcPts val="1200"/>
              </a:spcAft>
            </a:pPr>
            <a:endParaRPr lang="es-CO" sz="2400" dirty="0">
              <a:latin typeface="Times" panose="02020603050405020304" pitchFamily="18" charset="0"/>
              <a:cs typeface="Times" panose="02020603050405020304" pitchFamily="18" charset="0"/>
            </a:endParaRPr>
          </a:p>
          <a:p>
            <a:pPr>
              <a:spcAft>
                <a:spcPts val="1200"/>
              </a:spcAft>
            </a:pPr>
            <a:endParaRPr lang="es-CO" sz="2400" dirty="0">
              <a:latin typeface="Times" panose="02020603050405020304" pitchFamily="18" charset="0"/>
              <a:cs typeface="Times" panose="02020603050405020304" pitchFamily="18" charset="0"/>
            </a:endParaRPr>
          </a:p>
        </p:txBody>
      </p:sp>
    </p:spTree>
    <p:extLst>
      <p:ext uri="{BB962C8B-B14F-4D97-AF65-F5344CB8AC3E}">
        <p14:creationId xmlns:p14="http://schemas.microsoft.com/office/powerpoint/2010/main" val="14836772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B578A1EA-5C66-9244-971F-F9788B243324}"/>
              </a:ext>
            </a:extLst>
          </p:cNvPr>
          <p:cNvSpPr>
            <a:spLocks noGrp="1"/>
          </p:cNvSpPr>
          <p:nvPr>
            <p:ph type="body" sz="quarter" idx="10"/>
          </p:nvPr>
        </p:nvSpPr>
        <p:spPr>
          <a:xfrm>
            <a:off x="2402358" y="251926"/>
            <a:ext cx="8516202" cy="444500"/>
          </a:xfrm>
        </p:spPr>
        <p:txBody>
          <a:bodyPr/>
          <a:lstStyle/>
          <a:p>
            <a:r>
              <a:rPr lang="es-CO" dirty="0"/>
              <a:t>La Regresión Discontinua: </a:t>
            </a:r>
            <a:br>
              <a:rPr lang="es-CO" dirty="0"/>
            </a:br>
            <a:r>
              <a:rPr lang="es-CO" dirty="0"/>
              <a:t>¡Un Salto es Sospechoso!</a:t>
            </a:r>
          </a:p>
        </p:txBody>
      </p:sp>
      <mc:AlternateContent xmlns:mc="http://schemas.openxmlformats.org/markup-compatibility/2006">
        <mc:Choice xmlns:a14="http://schemas.microsoft.com/office/drawing/2010/main" Requires="a14">
          <p:sp>
            <p:nvSpPr>
              <p:cNvPr id="3" name="Marcador de texto 2">
                <a:extLst>
                  <a:ext uri="{FF2B5EF4-FFF2-40B4-BE49-F238E27FC236}">
                    <a16:creationId xmlns:a16="http://schemas.microsoft.com/office/drawing/2014/main" id="{77D7B790-35EA-C845-B33C-FCE62B941E29}"/>
                  </a:ext>
                </a:extLst>
              </p:cNvPr>
              <p:cNvSpPr>
                <a:spLocks noGrp="1"/>
              </p:cNvSpPr>
              <p:nvPr>
                <p:ph type="body" sz="quarter" idx="11"/>
              </p:nvPr>
            </p:nvSpPr>
            <p:spPr>
              <a:xfrm>
                <a:off x="366929" y="1314966"/>
                <a:ext cx="6932645" cy="4963886"/>
              </a:xfrm>
            </p:spPr>
            <p:txBody>
              <a:bodyPr/>
              <a:lstStyle/>
              <a:p>
                <a:pPr>
                  <a:spcAft>
                    <a:spcPts val="1200"/>
                  </a:spcAft>
                </a:pPr>
                <a:r>
                  <a:rPr lang="es-CO" sz="2400" dirty="0">
                    <a:latin typeface="Times" panose="02020603050405020304" pitchFamily="18" charset="0"/>
                    <a:cs typeface="Times" panose="02020603050405020304" pitchFamily="18" charset="0"/>
                  </a:rPr>
                  <a:t>Suponga que la asignación al grupo de tratados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𝐷</m:t>
                        </m:r>
                      </m:e>
                      <m:sub>
                        <m:r>
                          <a:rPr lang="en-US" sz="2400" b="0" i="1" smtClean="0">
                            <a:latin typeface="Cambria Math" panose="02040503050406030204" pitchFamily="18" charset="0"/>
                          </a:rPr>
                          <m:t>𝑖</m:t>
                        </m:r>
                      </m:sub>
                    </m:sSub>
                  </m:oMath>
                </a14:m>
                <a:r>
                  <a:rPr lang="es-CO" sz="2400" dirty="0">
                    <a:latin typeface="Times" panose="02020603050405020304" pitchFamily="18" charset="0"/>
                    <a:cs typeface="Times" panose="02020603050405020304" pitchFamily="18" charset="0"/>
                  </a:rPr>
                  <a:t> ocurre solo para las unidades </a:t>
                </a:r>
                <a14:m>
                  <m:oMath xmlns:m="http://schemas.openxmlformats.org/officeDocument/2006/math">
                    <m:r>
                      <a:rPr lang="en-US" sz="2400" b="0" i="1" smtClean="0">
                        <a:latin typeface="Cambria Math" panose="02040503050406030204" pitchFamily="18" charset="0"/>
                      </a:rPr>
                      <m:t>𝑖</m:t>
                    </m:r>
                  </m:oMath>
                </a14:m>
                <a:r>
                  <a:rPr lang="es-CO" sz="2400" dirty="0">
                    <a:latin typeface="Times" panose="02020603050405020304" pitchFamily="18" charset="0"/>
                    <a:cs typeface="Times" panose="02020603050405020304" pitchFamily="18" charset="0"/>
                  </a:rPr>
                  <a:t> con un índice de elegibilidad mayor al umbral </a:t>
                </a:r>
                <a14:m>
                  <m:oMath xmlns:m="http://schemas.openxmlformats.org/officeDocument/2006/math">
                    <m:acc>
                      <m:accPr>
                        <m:chr m:val="̅"/>
                        <m:ctrlPr>
                          <a:rPr lang="en-US" sz="2400" i="1">
                            <a:latin typeface="Cambria Math" panose="02040503050406030204" pitchFamily="18" charset="0"/>
                          </a:rPr>
                        </m:ctrlPr>
                      </m:accPr>
                      <m:e>
                        <m:r>
                          <a:rPr lang="en-US" sz="2400" i="1">
                            <a:latin typeface="Cambria Math" panose="02040503050406030204" pitchFamily="18" charset="0"/>
                          </a:rPr>
                          <m:t>𝑥</m:t>
                        </m:r>
                      </m:e>
                    </m:acc>
                    <m:r>
                      <a:rPr lang="en-US" sz="2400" b="0" i="0" smtClean="0">
                        <a:latin typeface="Cambria Math" panose="02040503050406030204" pitchFamily="18" charset="0"/>
                      </a:rPr>
                      <m:t>:</m:t>
                    </m:r>
                  </m:oMath>
                </a14:m>
                <a:endParaRPr lang="es-CO" sz="2400" dirty="0">
                  <a:latin typeface="Times" panose="02020603050405020304" pitchFamily="18" charset="0"/>
                  <a:cs typeface="Times" panose="02020603050405020304" pitchFamily="18" charset="0"/>
                </a:endParaRPr>
              </a:p>
              <a:p>
                <a:pPr>
                  <a:spcAft>
                    <a:spcPts val="1200"/>
                  </a:spcAft>
                </a:pPr>
                <a:endParaRPr lang="es-CO" sz="2400" dirty="0">
                  <a:latin typeface="Times" panose="02020603050405020304" pitchFamily="18" charset="0"/>
                  <a:cs typeface="Times" panose="02020603050405020304" pitchFamily="18" charset="0"/>
                </a:endParaRPr>
              </a:p>
              <a:p>
                <a:pPr marL="0" indent="0">
                  <a:spcAft>
                    <a:spcPts val="1200"/>
                  </a:spcAft>
                  <a:buNone/>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𝐷</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m:t>
                      </m:r>
                      <m:d>
                        <m:dPr>
                          <m:begChr m:val="{"/>
                          <m:endChr m:val=""/>
                          <m:ctrlPr>
                            <a:rPr lang="en-US" sz="2400" b="0" i="1" smtClean="0">
                              <a:latin typeface="Cambria Math" panose="02040503050406030204" pitchFamily="18" charset="0"/>
                            </a:rPr>
                          </m:ctrlPr>
                        </m:dPr>
                        <m:e>
                          <m:eqArr>
                            <m:eqArrPr>
                              <m:ctrlPr>
                                <a:rPr lang="en-US" sz="2400" b="0" i="1" smtClean="0">
                                  <a:latin typeface="Cambria Math" panose="02040503050406030204" pitchFamily="18" charset="0"/>
                                </a:rPr>
                              </m:ctrlPr>
                            </m:eqArrPr>
                            <m:e>
                              <m:r>
                                <a:rPr lang="en-US" sz="2400" b="0" i="1" smtClean="0">
                                  <a:latin typeface="Cambria Math" panose="02040503050406030204" pitchFamily="18" charset="0"/>
                                </a:rPr>
                                <m:t>1 </m:t>
                              </m:r>
                              <m:r>
                                <a:rPr lang="en-US" sz="2400" b="0" i="1" smtClean="0">
                                  <a:latin typeface="Cambria Math" panose="02040503050406030204" pitchFamily="18" charset="0"/>
                                </a:rPr>
                                <m:t>𝑠𝑖</m:t>
                              </m:r>
                              <m:r>
                                <a:rPr lang="en-US" sz="2400" b="0" i="1" smtClean="0">
                                  <a:latin typeface="Cambria Math" panose="02040503050406030204" pitchFamily="18" charset="0"/>
                                </a:rPr>
                                <m:t> </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m:t>
                              </m:r>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𝑥</m:t>
                                  </m:r>
                                </m:e>
                              </m:acc>
                            </m:e>
                            <m:e>
                              <m:r>
                                <a:rPr lang="en-US" sz="2400" i="1">
                                  <a:latin typeface="Cambria Math" panose="02040503050406030204" pitchFamily="18" charset="0"/>
                                </a:rPr>
                                <m:t>0</m:t>
                              </m:r>
                              <m:r>
                                <a:rPr lang="en-US" sz="2400" b="0" i="1" smtClean="0">
                                  <a:latin typeface="Cambria Math" panose="02040503050406030204" pitchFamily="18" charset="0"/>
                                </a:rPr>
                                <m:t> </m:t>
                              </m:r>
                              <m:r>
                                <a:rPr lang="en-US" sz="2400" i="1">
                                  <a:latin typeface="Cambria Math" panose="02040503050406030204" pitchFamily="18" charset="0"/>
                                </a:rPr>
                                <m:t>𝑠𝑖</m:t>
                              </m:r>
                              <m:r>
                                <a:rPr lang="en-US" sz="2400" i="1">
                                  <a:latin typeface="Cambria Math" panose="02040503050406030204" pitchFamily="18" charset="0"/>
                                </a:rPr>
                                <m:t> </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𝑖</m:t>
                                  </m:r>
                                </m:sub>
                              </m:sSub>
                              <m:r>
                                <a:rPr lang="en-US" sz="2400" b="0" i="1" smtClean="0">
                                  <a:latin typeface="Cambria Math" panose="02040503050406030204" pitchFamily="18" charset="0"/>
                                </a:rPr>
                                <m:t>&lt;</m:t>
                              </m:r>
                              <m:acc>
                                <m:accPr>
                                  <m:chr m:val="̅"/>
                                  <m:ctrlPr>
                                    <a:rPr lang="en-US" sz="2400" i="1">
                                      <a:latin typeface="Cambria Math" panose="02040503050406030204" pitchFamily="18" charset="0"/>
                                    </a:rPr>
                                  </m:ctrlPr>
                                </m:accPr>
                                <m:e>
                                  <m:r>
                                    <a:rPr lang="en-US" sz="2400" i="1">
                                      <a:latin typeface="Cambria Math" panose="02040503050406030204" pitchFamily="18" charset="0"/>
                                    </a:rPr>
                                    <m:t>𝑥</m:t>
                                  </m:r>
                                </m:e>
                              </m:acc>
                            </m:e>
                          </m:eqArr>
                        </m:e>
                      </m:d>
                    </m:oMath>
                  </m:oMathPara>
                </a14:m>
                <a:endParaRPr lang="es-CO" sz="2400" dirty="0">
                  <a:latin typeface="Times" panose="02020603050405020304" pitchFamily="18" charset="0"/>
                  <a:cs typeface="Times" panose="02020603050405020304" pitchFamily="18" charset="0"/>
                </a:endParaRPr>
              </a:p>
              <a:p>
                <a:pPr>
                  <a:spcAft>
                    <a:spcPts val="1200"/>
                  </a:spcAft>
                </a:pP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𝑖</m:t>
                        </m:r>
                      </m:sub>
                    </m:sSub>
                  </m:oMath>
                </a14:m>
                <a:r>
                  <a:rPr lang="en-US" sz="2400" b="0" dirty="0">
                    <a:latin typeface="Times" panose="02020603050405020304" pitchFamily="18" charset="0"/>
                    <a:cs typeface="Times" panose="02020603050405020304" pitchFamily="18" charset="0"/>
                  </a:rPr>
                  <a:t> es </a:t>
                </a:r>
                <a:r>
                  <a:rPr lang="en-US" sz="2400" b="0" dirty="0" err="1">
                    <a:latin typeface="Times" panose="02020603050405020304" pitchFamily="18" charset="0"/>
                    <a:cs typeface="Times" panose="02020603050405020304" pitchFamily="18" charset="0"/>
                  </a:rPr>
                  <a:t>el</a:t>
                </a:r>
                <a:r>
                  <a:rPr lang="en-US" sz="2400" b="0" dirty="0">
                    <a:latin typeface="Times" panose="02020603050405020304" pitchFamily="18" charset="0"/>
                    <a:cs typeface="Times" panose="02020603050405020304" pitchFamily="18" charset="0"/>
                  </a:rPr>
                  <a:t> </a:t>
                </a:r>
                <a:r>
                  <a:rPr lang="es-CO" sz="2400" u="sng" dirty="0">
                    <a:latin typeface="Times" panose="02020603050405020304" pitchFamily="18" charset="0"/>
                    <a:cs typeface="Times" panose="02020603050405020304" pitchFamily="18" charset="0"/>
                  </a:rPr>
                  <a:t>índice de elegibilidad </a:t>
                </a:r>
                <a:r>
                  <a:rPr lang="es-CO" sz="2400" dirty="0">
                    <a:latin typeface="Times" panose="02020603050405020304" pitchFamily="18" charset="0"/>
                    <a:cs typeface="Times" panose="02020603050405020304" pitchFamily="18" charset="0"/>
                  </a:rPr>
                  <a:t>o</a:t>
                </a:r>
                <a:r>
                  <a:rPr lang="en-US" sz="2400" b="0" dirty="0">
                    <a:latin typeface="Times" panose="02020603050405020304" pitchFamily="18" charset="0"/>
                    <a:cs typeface="Times" panose="02020603050405020304" pitchFamily="18" charset="0"/>
                  </a:rPr>
                  <a:t> </a:t>
                </a:r>
                <a:r>
                  <a:rPr lang="en-US" sz="2400" dirty="0" err="1">
                    <a:latin typeface="Times" panose="02020603050405020304" pitchFamily="18" charset="0"/>
                    <a:cs typeface="Times" panose="02020603050405020304" pitchFamily="18" charset="0"/>
                  </a:rPr>
                  <a:t>en</a:t>
                </a:r>
                <a:r>
                  <a:rPr lang="en-US" sz="2400" dirty="0">
                    <a:latin typeface="Times" panose="02020603050405020304" pitchFamily="18" charset="0"/>
                    <a:cs typeface="Times" panose="02020603050405020304" pitchFamily="18" charset="0"/>
                  </a:rPr>
                  <a:t> ingles, </a:t>
                </a:r>
                <a:r>
                  <a:rPr lang="en-US" sz="2400" b="0" dirty="0">
                    <a:latin typeface="Times" panose="02020603050405020304" pitchFamily="18" charset="0"/>
                    <a:cs typeface="Times" panose="02020603050405020304" pitchFamily="18" charset="0"/>
                  </a:rPr>
                  <a:t>la </a:t>
                </a:r>
                <a:r>
                  <a:rPr lang="en-US" sz="2400" b="0" i="1" dirty="0">
                    <a:latin typeface="Times" panose="02020603050405020304" pitchFamily="18" charset="0"/>
                    <a:cs typeface="Times" panose="02020603050405020304" pitchFamily="18" charset="0"/>
                  </a:rPr>
                  <a:t>running variable</a:t>
                </a:r>
                <a:r>
                  <a:rPr lang="en-US" sz="2400" b="0" dirty="0">
                    <a:latin typeface="Times" panose="02020603050405020304" pitchFamily="18" charset="0"/>
                    <a:cs typeface="Times" panose="02020603050405020304" pitchFamily="18" charset="0"/>
                  </a:rPr>
                  <a:t> o </a:t>
                </a:r>
                <a:r>
                  <a:rPr lang="en-US" sz="2400" b="0" i="1" dirty="0">
                    <a:latin typeface="Times" panose="02020603050405020304" pitchFamily="18" charset="0"/>
                    <a:cs typeface="Times" panose="02020603050405020304" pitchFamily="18" charset="0"/>
                  </a:rPr>
                  <a:t>forcing variable</a:t>
                </a:r>
                <a:endParaRPr lang="en-US" sz="2400" b="0" dirty="0">
                  <a:latin typeface="Times" panose="02020603050405020304" pitchFamily="18" charset="0"/>
                  <a:cs typeface="Times" panose="02020603050405020304" pitchFamily="18" charset="0"/>
                </a:endParaRPr>
              </a:p>
              <a:p>
                <a:pPr>
                  <a:spcAft>
                    <a:spcPts val="1200"/>
                  </a:spcAft>
                </a:pP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𝑌</m:t>
                        </m:r>
                      </m:e>
                      <m:sub>
                        <m:r>
                          <a:rPr lang="en-US" sz="2400" b="0" i="1" smtClean="0">
                            <a:latin typeface="Cambria Math" panose="02040503050406030204" pitchFamily="18" charset="0"/>
                          </a:rPr>
                          <m:t>𝑖</m:t>
                        </m:r>
                      </m:sub>
                    </m:sSub>
                  </m:oMath>
                </a14:m>
                <a:r>
                  <a:rPr lang="es-CO" sz="2400" dirty="0">
                    <a:latin typeface="Times" panose="02020603050405020304" pitchFamily="18" charset="0"/>
                    <a:cs typeface="Times" panose="02020603050405020304" pitchFamily="18" charset="0"/>
                  </a:rPr>
                  <a:t> es el resultado de interés. </a:t>
                </a:r>
              </a:p>
              <a:p>
                <a:pPr>
                  <a:spcAft>
                    <a:spcPts val="1200"/>
                  </a:spcAft>
                </a:pPr>
                <a:r>
                  <a:rPr lang="es-CO" sz="2400" dirty="0">
                    <a:latin typeface="Times" panose="02020603050405020304" pitchFamily="18" charset="0"/>
                    <a:cs typeface="Times" panose="02020603050405020304" pitchFamily="18" charset="0"/>
                  </a:rPr>
                  <a:t>Si observamos un </a:t>
                </a:r>
                <a:r>
                  <a:rPr lang="es-CO" sz="2400" u="sng" dirty="0">
                    <a:latin typeface="Times" panose="02020603050405020304" pitchFamily="18" charset="0"/>
                    <a:cs typeface="Times" panose="02020603050405020304" pitchFamily="18" charset="0"/>
                  </a:rPr>
                  <a:t>salto</a:t>
                </a:r>
                <a:r>
                  <a:rPr lang="es-CO" sz="2400" dirty="0">
                    <a:latin typeface="Times" panose="02020603050405020304" pitchFamily="18" charset="0"/>
                    <a:cs typeface="Times" panose="02020603050405020304" pitchFamily="18" charset="0"/>
                  </a:rPr>
                  <a:t> en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𝑌</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 </m:t>
                    </m:r>
                  </m:oMath>
                </a14:m>
                <a:r>
                  <a:rPr lang="es-CO" sz="2400" dirty="0">
                    <a:latin typeface="Times" panose="02020603050405020304" pitchFamily="18" charset="0"/>
                    <a:cs typeface="Times" panose="02020603050405020304" pitchFamily="18" charset="0"/>
                  </a:rPr>
                  <a:t>justo al nivel de </a:t>
                </a:r>
                <a14:m>
                  <m:oMath xmlns:m="http://schemas.openxmlformats.org/officeDocument/2006/math">
                    <m:acc>
                      <m:accPr>
                        <m:chr m:val="̅"/>
                        <m:ctrlPr>
                          <a:rPr lang="en-US" sz="2400" i="1">
                            <a:latin typeface="Cambria Math" panose="02040503050406030204" pitchFamily="18" charset="0"/>
                          </a:rPr>
                        </m:ctrlPr>
                      </m:accPr>
                      <m:e>
                        <m:r>
                          <a:rPr lang="en-US" sz="2400" i="1">
                            <a:latin typeface="Cambria Math" panose="02040503050406030204" pitchFamily="18" charset="0"/>
                          </a:rPr>
                          <m:t>𝑥</m:t>
                        </m:r>
                      </m:e>
                    </m:acc>
                    <m:r>
                      <a:rPr lang="en-US" sz="2400" i="1">
                        <a:latin typeface="Cambria Math" panose="02040503050406030204" pitchFamily="18" charset="0"/>
                      </a:rPr>
                      <m:t> </m:t>
                    </m:r>
                  </m:oMath>
                </a14:m>
                <a:r>
                  <a:rPr lang="es-CO" sz="2400" dirty="0">
                    <a:latin typeface="Times" panose="02020603050405020304" pitchFamily="18" charset="0"/>
                    <a:cs typeface="Times" panose="02020603050405020304" pitchFamily="18" charset="0"/>
                  </a:rPr>
                  <a:t>, entonces es </a:t>
                </a:r>
                <a:r>
                  <a:rPr lang="es-CO" sz="2400" u="sng" dirty="0">
                    <a:latin typeface="Times" panose="02020603050405020304" pitchFamily="18" charset="0"/>
                    <a:cs typeface="Times" panose="02020603050405020304" pitchFamily="18" charset="0"/>
                  </a:rPr>
                  <a:t>probable</a:t>
                </a:r>
                <a:r>
                  <a:rPr lang="es-CO" sz="2400" dirty="0">
                    <a:latin typeface="Times" panose="02020603050405020304" pitchFamily="18" charset="0"/>
                    <a:cs typeface="Times" panose="02020603050405020304" pitchFamily="18" charset="0"/>
                  </a:rPr>
                  <a:t> que este salto este </a:t>
                </a:r>
                <a:r>
                  <a:rPr lang="es-CO" sz="2400" u="sng" dirty="0">
                    <a:latin typeface="Times" panose="02020603050405020304" pitchFamily="18" charset="0"/>
                    <a:cs typeface="Times" panose="02020603050405020304" pitchFamily="18" charset="0"/>
                  </a:rPr>
                  <a:t>causado por la elegibilidad</a:t>
                </a:r>
                <a:r>
                  <a:rPr lang="es-CO" sz="2400" dirty="0">
                    <a:latin typeface="Times" panose="02020603050405020304" pitchFamily="18" charset="0"/>
                    <a:cs typeface="Times" panose="02020603050405020304" pitchFamily="18" charset="0"/>
                  </a:rPr>
                  <a:t> al tratamiento. </a:t>
                </a:r>
              </a:p>
              <a:p>
                <a:pPr>
                  <a:spcAft>
                    <a:spcPts val="1200"/>
                  </a:spcAft>
                </a:pPr>
                <a:r>
                  <a:rPr lang="es-CO" sz="2400" dirty="0">
                    <a:solidFill>
                      <a:srgbClr val="7030A0"/>
                    </a:solidFill>
                    <a:latin typeface="Times" panose="02020603050405020304" pitchFamily="18" charset="0"/>
                    <a:cs typeface="Times" panose="02020603050405020304" pitchFamily="18" charset="0"/>
                  </a:rPr>
                  <a:t>¿Qué más podría explicar una diferencia importante en </a:t>
                </a:r>
                <a14:m>
                  <m:oMath xmlns:m="http://schemas.openxmlformats.org/officeDocument/2006/math">
                    <m:sSub>
                      <m:sSubPr>
                        <m:ctrlPr>
                          <a:rPr lang="en-US" sz="2400" b="0" i="1" smtClean="0">
                            <a:solidFill>
                              <a:srgbClr val="7030A0"/>
                            </a:solidFill>
                            <a:latin typeface="Cambria Math" panose="02040503050406030204" pitchFamily="18" charset="0"/>
                          </a:rPr>
                        </m:ctrlPr>
                      </m:sSubPr>
                      <m:e>
                        <m:r>
                          <a:rPr lang="en-US" sz="2400" b="0" i="1" smtClean="0">
                            <a:solidFill>
                              <a:srgbClr val="7030A0"/>
                            </a:solidFill>
                            <a:latin typeface="Cambria Math" panose="02040503050406030204" pitchFamily="18" charset="0"/>
                          </a:rPr>
                          <m:t>𝑌</m:t>
                        </m:r>
                      </m:e>
                      <m:sub>
                        <m:r>
                          <a:rPr lang="en-US" sz="2400" b="0" i="1" smtClean="0">
                            <a:solidFill>
                              <a:srgbClr val="7030A0"/>
                            </a:solidFill>
                            <a:latin typeface="Cambria Math" panose="02040503050406030204" pitchFamily="18" charset="0"/>
                          </a:rPr>
                          <m:t>𝑖</m:t>
                        </m:r>
                      </m:sub>
                    </m:sSub>
                    <m:r>
                      <a:rPr lang="en-US" sz="2400" b="0" i="1" smtClean="0">
                        <a:solidFill>
                          <a:srgbClr val="7030A0"/>
                        </a:solidFill>
                        <a:latin typeface="Cambria Math" panose="02040503050406030204" pitchFamily="18" charset="0"/>
                      </a:rPr>
                      <m:t> </m:t>
                    </m:r>
                  </m:oMath>
                </a14:m>
                <a:r>
                  <a:rPr lang="es-CO" sz="2400" dirty="0">
                    <a:solidFill>
                      <a:srgbClr val="7030A0"/>
                    </a:solidFill>
                    <a:latin typeface="Times" panose="02020603050405020304" pitchFamily="18" charset="0"/>
                    <a:cs typeface="Times" panose="02020603050405020304" pitchFamily="18" charset="0"/>
                  </a:rPr>
                  <a:t>entre las unidades </a:t>
                </a:r>
                <a14:m>
                  <m:oMath xmlns:m="http://schemas.openxmlformats.org/officeDocument/2006/math">
                    <m:acc>
                      <m:accPr>
                        <m:chr m:val="̅"/>
                        <m:ctrlPr>
                          <a:rPr lang="en-US" sz="2400" b="0" i="1" smtClean="0">
                            <a:solidFill>
                              <a:srgbClr val="7030A0"/>
                            </a:solidFill>
                            <a:latin typeface="Cambria Math" panose="02040503050406030204" pitchFamily="18" charset="0"/>
                          </a:rPr>
                        </m:ctrlPr>
                      </m:accPr>
                      <m:e>
                        <m:r>
                          <a:rPr lang="en-US" sz="2400" i="1">
                            <a:solidFill>
                              <a:srgbClr val="7030A0"/>
                            </a:solidFill>
                            <a:latin typeface="Cambria Math" panose="02040503050406030204" pitchFamily="18" charset="0"/>
                          </a:rPr>
                          <m:t>𝑥</m:t>
                        </m:r>
                      </m:e>
                    </m:acc>
                    <m:r>
                      <a:rPr lang="en-US" sz="2400" b="0" i="1" dirty="0" smtClean="0">
                        <a:solidFill>
                          <a:srgbClr val="7030A0"/>
                        </a:solidFill>
                        <a:latin typeface="Cambria Math" panose="02040503050406030204" pitchFamily="18" charset="0"/>
                      </a:rPr>
                      <m:t>−</m:t>
                    </m:r>
                    <m:r>
                      <a:rPr lang="en-US" sz="2400" b="0" i="1" dirty="0" smtClean="0">
                        <a:solidFill>
                          <a:srgbClr val="7030A0"/>
                        </a:solidFill>
                        <a:latin typeface="Cambria Math" panose="02040503050406030204" pitchFamily="18" charset="0"/>
                        <a:ea typeface="Cambria Math" panose="02040503050406030204" pitchFamily="18" charset="0"/>
                      </a:rPr>
                      <m:t>𝜀</m:t>
                    </m:r>
                  </m:oMath>
                </a14:m>
                <a:r>
                  <a:rPr lang="es-CO" sz="2400" dirty="0">
                    <a:solidFill>
                      <a:srgbClr val="7030A0"/>
                    </a:solidFill>
                    <a:latin typeface="Times" panose="02020603050405020304" pitchFamily="18" charset="0"/>
                    <a:cs typeface="Times" panose="02020603050405020304" pitchFamily="18" charset="0"/>
                  </a:rPr>
                  <a:t> y </a:t>
                </a:r>
                <a14:m>
                  <m:oMath xmlns:m="http://schemas.openxmlformats.org/officeDocument/2006/math">
                    <m:acc>
                      <m:accPr>
                        <m:chr m:val="̅"/>
                        <m:ctrlPr>
                          <a:rPr lang="en-US" sz="2400" i="1">
                            <a:solidFill>
                              <a:srgbClr val="7030A0"/>
                            </a:solidFill>
                            <a:latin typeface="Cambria Math" panose="02040503050406030204" pitchFamily="18" charset="0"/>
                          </a:rPr>
                        </m:ctrlPr>
                      </m:accPr>
                      <m:e>
                        <m:r>
                          <a:rPr lang="en-US" sz="2400" i="1">
                            <a:solidFill>
                              <a:srgbClr val="7030A0"/>
                            </a:solidFill>
                            <a:latin typeface="Cambria Math" panose="02040503050406030204" pitchFamily="18" charset="0"/>
                          </a:rPr>
                          <m:t>𝑥</m:t>
                        </m:r>
                      </m:e>
                    </m:acc>
                    <m:r>
                      <a:rPr lang="en-US" sz="2400" b="0" i="1" dirty="0" smtClean="0">
                        <a:solidFill>
                          <a:srgbClr val="7030A0"/>
                        </a:solidFill>
                        <a:latin typeface="Cambria Math" panose="02040503050406030204" pitchFamily="18" charset="0"/>
                      </a:rPr>
                      <m:t>+</m:t>
                    </m:r>
                    <m:r>
                      <a:rPr lang="en-US" sz="2400" i="1" dirty="0">
                        <a:solidFill>
                          <a:srgbClr val="7030A0"/>
                        </a:solidFill>
                        <a:latin typeface="Cambria Math" panose="02040503050406030204" pitchFamily="18" charset="0"/>
                        <a:ea typeface="Cambria Math" panose="02040503050406030204" pitchFamily="18" charset="0"/>
                      </a:rPr>
                      <m:t>𝜀</m:t>
                    </m:r>
                  </m:oMath>
                </a14:m>
                <a:r>
                  <a:rPr lang="es-CO" sz="2400" dirty="0">
                    <a:solidFill>
                      <a:srgbClr val="7030A0"/>
                    </a:solidFill>
                    <a:latin typeface="Times" panose="02020603050405020304" pitchFamily="18" charset="0"/>
                    <a:cs typeface="Times" panose="02020603050405020304" pitchFamily="18" charset="0"/>
                  </a:rPr>
                  <a:t>?</a:t>
                </a:r>
                <a:br>
                  <a:rPr lang="es-CO" sz="2400" dirty="0">
                    <a:solidFill>
                      <a:srgbClr val="7030A0"/>
                    </a:solidFill>
                    <a:latin typeface="Times" panose="02020603050405020304" pitchFamily="18" charset="0"/>
                    <a:cs typeface="Times" panose="02020603050405020304" pitchFamily="18" charset="0"/>
                  </a:rPr>
                </a:br>
                <a14:m>
                  <m:oMath xmlns:m="http://schemas.openxmlformats.org/officeDocument/2006/math">
                    <m:r>
                      <a:rPr lang="es-ES" sz="2400" b="0" i="0" dirty="0" smtClean="0">
                        <a:solidFill>
                          <a:srgbClr val="7030A0"/>
                        </a:solidFill>
                        <a:latin typeface="Cambria Math" panose="02040503050406030204" pitchFamily="18" charset="0"/>
                        <a:ea typeface="Cambria Math" panose="02040503050406030204" pitchFamily="18" charset="0"/>
                      </a:rPr>
                      <m:t>(</m:t>
                    </m:r>
                    <m:r>
                      <a:rPr lang="en-US" sz="2400" i="1" dirty="0" smtClean="0">
                        <a:solidFill>
                          <a:srgbClr val="7030A0"/>
                        </a:solidFill>
                        <a:latin typeface="Cambria Math" panose="02040503050406030204" pitchFamily="18" charset="0"/>
                        <a:ea typeface="Cambria Math" panose="02040503050406030204" pitchFamily="18" charset="0"/>
                      </a:rPr>
                      <m:t>𝜀</m:t>
                    </m:r>
                  </m:oMath>
                </a14:m>
                <a:r>
                  <a:rPr lang="es-CO" sz="2400" dirty="0">
                    <a:solidFill>
                      <a:srgbClr val="7030A0"/>
                    </a:solidFill>
                    <a:latin typeface="Times" panose="02020603050405020304" pitchFamily="18" charset="0"/>
                    <a:cs typeface="Times" panose="02020603050405020304" pitchFamily="18" charset="0"/>
                  </a:rPr>
                  <a:t> es un valor muy pequeño)</a:t>
                </a:r>
              </a:p>
              <a:p>
                <a:pPr>
                  <a:spcAft>
                    <a:spcPts val="1200"/>
                  </a:spcAft>
                </a:pPr>
                <a:endParaRPr lang="es-CO" sz="2400" dirty="0">
                  <a:latin typeface="Times" panose="02020603050405020304" pitchFamily="18" charset="0"/>
                  <a:cs typeface="Times" panose="02020603050405020304" pitchFamily="18" charset="0"/>
                </a:endParaRPr>
              </a:p>
              <a:p>
                <a:pPr>
                  <a:spcAft>
                    <a:spcPts val="1200"/>
                  </a:spcAft>
                </a:pPr>
                <a:endParaRPr lang="es-CO" sz="2400" dirty="0">
                  <a:latin typeface="Times" panose="02020603050405020304" pitchFamily="18" charset="0"/>
                  <a:cs typeface="Times" panose="02020603050405020304" pitchFamily="18" charset="0"/>
                </a:endParaRPr>
              </a:p>
            </p:txBody>
          </p:sp>
        </mc:Choice>
        <mc:Fallback>
          <p:sp>
            <p:nvSpPr>
              <p:cNvPr id="3" name="Marcador de texto 2">
                <a:extLst>
                  <a:ext uri="{FF2B5EF4-FFF2-40B4-BE49-F238E27FC236}">
                    <a16:creationId xmlns:a16="http://schemas.microsoft.com/office/drawing/2014/main" id="{77D7B790-35EA-C845-B33C-FCE62B941E29}"/>
                  </a:ext>
                </a:extLst>
              </p:cNvPr>
              <p:cNvSpPr>
                <a:spLocks noGrp="1" noRot="1" noChangeAspect="1" noMove="1" noResize="1" noEditPoints="1" noAdjustHandles="1" noChangeArrowheads="1" noChangeShapeType="1" noTextEdit="1"/>
              </p:cNvSpPr>
              <p:nvPr>
                <p:ph type="body" sz="quarter" idx="11"/>
              </p:nvPr>
            </p:nvSpPr>
            <p:spPr>
              <a:xfrm>
                <a:off x="366929" y="1314966"/>
                <a:ext cx="6932645" cy="4963886"/>
              </a:xfrm>
              <a:blipFill>
                <a:blip r:embed="rId2"/>
                <a:stretch>
                  <a:fillRect/>
                </a:stretch>
              </a:blipFill>
            </p:spPr>
            <p:txBody>
              <a:bodyPr/>
              <a:lstStyle/>
              <a:p>
                <a:r>
                  <a:rPr lang="en-US">
                    <a:noFill/>
                  </a:rPr>
                  <a:t> </a:t>
                </a:r>
              </a:p>
            </p:txBody>
          </p:sp>
        </mc:Fallback>
      </mc:AlternateContent>
      <p:grpSp>
        <p:nvGrpSpPr>
          <p:cNvPr id="37" name="Group 36">
            <a:extLst>
              <a:ext uri="{FF2B5EF4-FFF2-40B4-BE49-F238E27FC236}">
                <a16:creationId xmlns:a16="http://schemas.microsoft.com/office/drawing/2014/main" id="{371CEDA8-EAC9-C75C-B3A4-12443DD17AB4}"/>
              </a:ext>
            </a:extLst>
          </p:cNvPr>
          <p:cNvGrpSpPr/>
          <p:nvPr/>
        </p:nvGrpSpPr>
        <p:grpSpPr>
          <a:xfrm>
            <a:off x="7582620" y="1203649"/>
            <a:ext cx="4457758" cy="3644396"/>
            <a:chOff x="8488524" y="1203649"/>
            <a:chExt cx="3551853" cy="2782591"/>
          </a:xfrm>
        </p:grpSpPr>
        <p:cxnSp>
          <p:nvCxnSpPr>
            <p:cNvPr id="5" name="Straight Arrow Connector 4">
              <a:extLst>
                <a:ext uri="{FF2B5EF4-FFF2-40B4-BE49-F238E27FC236}">
                  <a16:creationId xmlns:a16="http://schemas.microsoft.com/office/drawing/2014/main" id="{7778A1F5-3BD0-09B6-8590-CB719363096A}"/>
                </a:ext>
              </a:extLst>
            </p:cNvPr>
            <p:cNvCxnSpPr/>
            <p:nvPr/>
          </p:nvCxnSpPr>
          <p:spPr>
            <a:xfrm flipV="1">
              <a:off x="8906069" y="1242267"/>
              <a:ext cx="0" cy="237464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E7B2D31C-9E28-C9A3-DF6D-251DBE1D6862}"/>
                </a:ext>
              </a:extLst>
            </p:cNvPr>
            <p:cNvCxnSpPr>
              <a:cxnSpLocks/>
            </p:cNvCxnSpPr>
            <p:nvPr/>
          </p:nvCxnSpPr>
          <p:spPr>
            <a:xfrm>
              <a:off x="8906069" y="3612243"/>
              <a:ext cx="281318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DF5E45D5-6489-0630-03B2-FEB2BA14D5B8}"/>
                    </a:ext>
                  </a:extLst>
                </p:cNvPr>
                <p:cNvSpPr txBox="1"/>
                <p:nvPr/>
              </p:nvSpPr>
              <p:spPr>
                <a:xfrm>
                  <a:off x="8488524" y="1203649"/>
                  <a:ext cx="39655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𝑌</m:t>
                            </m:r>
                          </m:e>
                          <m:sub>
                            <m:r>
                              <a:rPr lang="en-US" i="1" dirty="0" smtClean="0">
                                <a:latin typeface="Cambria Math" panose="02040503050406030204" pitchFamily="18" charset="0"/>
                              </a:rPr>
                              <m:t>𝑖</m:t>
                            </m:r>
                          </m:sub>
                        </m:sSub>
                        <m:r>
                          <a:rPr lang="en-US" i="1" dirty="0" smtClean="0">
                            <a:latin typeface="Cambria Math" panose="02040503050406030204" pitchFamily="18" charset="0"/>
                          </a:rPr>
                          <m:t> </m:t>
                        </m:r>
                      </m:oMath>
                    </m:oMathPara>
                  </a14:m>
                  <a:endParaRPr lang="en-US" dirty="0"/>
                </a:p>
              </p:txBody>
            </p:sp>
          </mc:Choice>
          <mc:Fallback xmlns="">
            <p:sp>
              <p:nvSpPr>
                <p:cNvPr id="10" name="TextBox 9">
                  <a:extLst>
                    <a:ext uri="{FF2B5EF4-FFF2-40B4-BE49-F238E27FC236}">
                      <a16:creationId xmlns:a16="http://schemas.microsoft.com/office/drawing/2014/main" id="{DF5E45D5-6489-0630-03B2-FEB2BA14D5B8}"/>
                    </a:ext>
                  </a:extLst>
                </p:cNvPr>
                <p:cNvSpPr txBox="1">
                  <a:spLocks noRot="1" noChangeAspect="1" noMove="1" noResize="1" noEditPoints="1" noAdjustHandles="1" noChangeArrowheads="1" noChangeShapeType="1" noTextEdit="1"/>
                </p:cNvSpPr>
                <p:nvPr/>
              </p:nvSpPr>
              <p:spPr>
                <a:xfrm>
                  <a:off x="8488524" y="1203649"/>
                  <a:ext cx="396551"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EB53FC10-C790-47BE-A7DC-43901AAEAF00}"/>
                    </a:ext>
                  </a:extLst>
                </p:cNvPr>
                <p:cNvSpPr txBox="1"/>
                <p:nvPr/>
              </p:nvSpPr>
              <p:spPr>
                <a:xfrm>
                  <a:off x="11643826" y="3616908"/>
                  <a:ext cx="39655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𝑥</m:t>
                            </m:r>
                          </m:e>
                          <m:sub>
                            <m:r>
                              <a:rPr lang="en-US" i="1" dirty="0" smtClean="0">
                                <a:latin typeface="Cambria Math" panose="02040503050406030204" pitchFamily="18" charset="0"/>
                              </a:rPr>
                              <m:t>𝑖</m:t>
                            </m:r>
                          </m:sub>
                        </m:sSub>
                        <m:r>
                          <a:rPr lang="en-US" i="1" dirty="0" smtClean="0">
                            <a:latin typeface="Cambria Math" panose="02040503050406030204" pitchFamily="18" charset="0"/>
                          </a:rPr>
                          <m:t> </m:t>
                        </m:r>
                      </m:oMath>
                    </m:oMathPara>
                  </a14:m>
                  <a:endParaRPr lang="en-US" dirty="0"/>
                </a:p>
              </p:txBody>
            </p:sp>
          </mc:Choice>
          <mc:Fallback xmlns="">
            <p:sp>
              <p:nvSpPr>
                <p:cNvPr id="11" name="TextBox 10">
                  <a:extLst>
                    <a:ext uri="{FF2B5EF4-FFF2-40B4-BE49-F238E27FC236}">
                      <a16:creationId xmlns:a16="http://schemas.microsoft.com/office/drawing/2014/main" id="{EB53FC10-C790-47BE-A7DC-43901AAEAF00}"/>
                    </a:ext>
                  </a:extLst>
                </p:cNvPr>
                <p:cNvSpPr txBox="1">
                  <a:spLocks noRot="1" noChangeAspect="1" noMove="1" noResize="1" noEditPoints="1" noAdjustHandles="1" noChangeArrowheads="1" noChangeShapeType="1" noTextEdit="1"/>
                </p:cNvSpPr>
                <p:nvPr/>
              </p:nvSpPr>
              <p:spPr>
                <a:xfrm>
                  <a:off x="11643826" y="3616908"/>
                  <a:ext cx="396551"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206543B6-5632-5361-32FB-8AB9B95F0DDE}"/>
                    </a:ext>
                  </a:extLst>
                </p:cNvPr>
                <p:cNvSpPr txBox="1"/>
                <p:nvPr/>
              </p:nvSpPr>
              <p:spPr>
                <a:xfrm>
                  <a:off x="10074340" y="3612243"/>
                  <a:ext cx="39655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i="1" dirty="0" smtClean="0">
                                <a:solidFill>
                                  <a:srgbClr val="7030A0"/>
                                </a:solidFill>
                                <a:latin typeface="Cambria Math" panose="02040503050406030204" pitchFamily="18" charset="0"/>
                              </a:rPr>
                            </m:ctrlPr>
                          </m:accPr>
                          <m:e>
                            <m:r>
                              <a:rPr lang="en-US" b="0" i="1" dirty="0" smtClean="0">
                                <a:solidFill>
                                  <a:srgbClr val="7030A0"/>
                                </a:solidFill>
                                <a:latin typeface="Cambria Math" panose="02040503050406030204" pitchFamily="18" charset="0"/>
                              </a:rPr>
                              <m:t>𝑥</m:t>
                            </m:r>
                          </m:e>
                        </m:acc>
                      </m:oMath>
                    </m:oMathPara>
                  </a14:m>
                  <a:endParaRPr lang="en-US" dirty="0">
                    <a:solidFill>
                      <a:srgbClr val="7030A0"/>
                    </a:solidFill>
                  </a:endParaRPr>
                </a:p>
              </p:txBody>
            </p:sp>
          </mc:Choice>
          <mc:Fallback xmlns="">
            <p:sp>
              <p:nvSpPr>
                <p:cNvPr id="12" name="TextBox 11">
                  <a:extLst>
                    <a:ext uri="{FF2B5EF4-FFF2-40B4-BE49-F238E27FC236}">
                      <a16:creationId xmlns:a16="http://schemas.microsoft.com/office/drawing/2014/main" id="{206543B6-5632-5361-32FB-8AB9B95F0DDE}"/>
                    </a:ext>
                  </a:extLst>
                </p:cNvPr>
                <p:cNvSpPr txBox="1">
                  <a:spLocks noRot="1" noChangeAspect="1" noMove="1" noResize="1" noEditPoints="1" noAdjustHandles="1" noChangeArrowheads="1" noChangeShapeType="1" noTextEdit="1"/>
                </p:cNvSpPr>
                <p:nvPr/>
              </p:nvSpPr>
              <p:spPr>
                <a:xfrm>
                  <a:off x="10074340" y="3612243"/>
                  <a:ext cx="396551" cy="369332"/>
                </a:xfrm>
                <a:prstGeom prst="rect">
                  <a:avLst/>
                </a:prstGeom>
                <a:blipFill>
                  <a:blip r:embed="rId7"/>
                  <a:stretch>
                    <a:fillRect r="-23077"/>
                  </a:stretch>
                </a:blipFill>
              </p:spPr>
              <p:txBody>
                <a:bodyPr/>
                <a:lstStyle/>
                <a:p>
                  <a:r>
                    <a:rPr lang="en-US">
                      <a:noFill/>
                    </a:rPr>
                    <a:t> </a:t>
                  </a:r>
                </a:p>
              </p:txBody>
            </p:sp>
          </mc:Fallback>
        </mc:AlternateContent>
        <p:cxnSp>
          <p:nvCxnSpPr>
            <p:cNvPr id="14" name="Straight Connector 13">
              <a:extLst>
                <a:ext uri="{FF2B5EF4-FFF2-40B4-BE49-F238E27FC236}">
                  <a16:creationId xmlns:a16="http://schemas.microsoft.com/office/drawing/2014/main" id="{8D720647-C5A9-F1E2-005C-B75EF16D051A}"/>
                </a:ext>
              </a:extLst>
            </p:cNvPr>
            <p:cNvCxnSpPr>
              <a:cxnSpLocks/>
            </p:cNvCxnSpPr>
            <p:nvPr/>
          </p:nvCxnSpPr>
          <p:spPr>
            <a:xfrm flipH="1" flipV="1">
              <a:off x="10268338" y="1288271"/>
              <a:ext cx="4277" cy="2282632"/>
            </a:xfrm>
            <a:prstGeom prst="line">
              <a:avLst/>
            </a:prstGeom>
            <a:ln w="28575">
              <a:solidFill>
                <a:srgbClr val="7030A0"/>
              </a:solidFill>
              <a:prstDash val="dash"/>
            </a:ln>
          </p:spPr>
          <p:style>
            <a:lnRef idx="1">
              <a:schemeClr val="accent1"/>
            </a:lnRef>
            <a:fillRef idx="0">
              <a:schemeClr val="accent1"/>
            </a:fillRef>
            <a:effectRef idx="0">
              <a:schemeClr val="accent1"/>
            </a:effectRef>
            <a:fontRef idx="minor">
              <a:schemeClr val="tx1"/>
            </a:fontRef>
          </p:style>
        </p:cxnSp>
        <p:sp>
          <p:nvSpPr>
            <p:cNvPr id="15" name="Flowchart: Connector 14">
              <a:extLst>
                <a:ext uri="{FF2B5EF4-FFF2-40B4-BE49-F238E27FC236}">
                  <a16:creationId xmlns:a16="http://schemas.microsoft.com/office/drawing/2014/main" id="{FF2758B4-190C-FAF6-CFCB-E1F397FD3FC0}"/>
                </a:ext>
              </a:extLst>
            </p:cNvPr>
            <p:cNvSpPr/>
            <p:nvPr/>
          </p:nvSpPr>
          <p:spPr>
            <a:xfrm>
              <a:off x="9218645" y="3172408"/>
              <a:ext cx="45719" cy="45719"/>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lowchart: Connector 15">
              <a:extLst>
                <a:ext uri="{FF2B5EF4-FFF2-40B4-BE49-F238E27FC236}">
                  <a16:creationId xmlns:a16="http://schemas.microsoft.com/office/drawing/2014/main" id="{E097A0B0-E39B-44D3-9B0E-298B64F8B8D3}"/>
                </a:ext>
              </a:extLst>
            </p:cNvPr>
            <p:cNvSpPr/>
            <p:nvPr/>
          </p:nvSpPr>
          <p:spPr>
            <a:xfrm>
              <a:off x="9541484" y="3126689"/>
              <a:ext cx="45719" cy="45719"/>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lowchart: Connector 16">
              <a:extLst>
                <a:ext uri="{FF2B5EF4-FFF2-40B4-BE49-F238E27FC236}">
                  <a16:creationId xmlns:a16="http://schemas.microsoft.com/office/drawing/2014/main" id="{634292A3-3477-B076-2C60-63CE62077B4A}"/>
                </a:ext>
              </a:extLst>
            </p:cNvPr>
            <p:cNvSpPr/>
            <p:nvPr/>
          </p:nvSpPr>
          <p:spPr>
            <a:xfrm>
              <a:off x="9819692" y="2961096"/>
              <a:ext cx="45719" cy="45719"/>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lowchart: Connector 17">
              <a:extLst>
                <a:ext uri="{FF2B5EF4-FFF2-40B4-BE49-F238E27FC236}">
                  <a16:creationId xmlns:a16="http://schemas.microsoft.com/office/drawing/2014/main" id="{D3F7E066-BAAF-C534-EE43-7E4DCC7B15C2}"/>
                </a:ext>
              </a:extLst>
            </p:cNvPr>
            <p:cNvSpPr/>
            <p:nvPr/>
          </p:nvSpPr>
          <p:spPr>
            <a:xfrm>
              <a:off x="10074340" y="3043542"/>
              <a:ext cx="45719" cy="45719"/>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lowchart: Connector 18">
              <a:extLst>
                <a:ext uri="{FF2B5EF4-FFF2-40B4-BE49-F238E27FC236}">
                  <a16:creationId xmlns:a16="http://schemas.microsoft.com/office/drawing/2014/main" id="{680829BC-89D7-5BB5-23BD-A1620FB0B707}"/>
                </a:ext>
              </a:extLst>
            </p:cNvPr>
            <p:cNvSpPr/>
            <p:nvPr/>
          </p:nvSpPr>
          <p:spPr>
            <a:xfrm>
              <a:off x="9780971" y="3263809"/>
              <a:ext cx="45719" cy="45719"/>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lowchart: Connector 19">
              <a:extLst>
                <a:ext uri="{FF2B5EF4-FFF2-40B4-BE49-F238E27FC236}">
                  <a16:creationId xmlns:a16="http://schemas.microsoft.com/office/drawing/2014/main" id="{A32B07D3-DE44-000C-9E82-AFE2A22DD6FE}"/>
                </a:ext>
              </a:extLst>
            </p:cNvPr>
            <p:cNvSpPr/>
            <p:nvPr/>
          </p:nvSpPr>
          <p:spPr>
            <a:xfrm>
              <a:off x="9417465" y="3282174"/>
              <a:ext cx="45719" cy="45719"/>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lowchart: Connector 20">
              <a:extLst>
                <a:ext uri="{FF2B5EF4-FFF2-40B4-BE49-F238E27FC236}">
                  <a16:creationId xmlns:a16="http://schemas.microsoft.com/office/drawing/2014/main" id="{5F1F682C-7C83-C6AF-91E3-751427CBDD06}"/>
                </a:ext>
              </a:extLst>
            </p:cNvPr>
            <p:cNvSpPr/>
            <p:nvPr/>
          </p:nvSpPr>
          <p:spPr>
            <a:xfrm>
              <a:off x="9241504" y="3447209"/>
              <a:ext cx="45719" cy="45719"/>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lowchart: Connector 21">
              <a:extLst>
                <a:ext uri="{FF2B5EF4-FFF2-40B4-BE49-F238E27FC236}">
                  <a16:creationId xmlns:a16="http://schemas.microsoft.com/office/drawing/2014/main" id="{47FF2033-B772-261B-6207-A2370836EB3E}"/>
                </a:ext>
              </a:extLst>
            </p:cNvPr>
            <p:cNvSpPr/>
            <p:nvPr/>
          </p:nvSpPr>
          <p:spPr>
            <a:xfrm>
              <a:off x="10148479" y="2820503"/>
              <a:ext cx="45719" cy="45719"/>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lowchart: Connector 22">
              <a:extLst>
                <a:ext uri="{FF2B5EF4-FFF2-40B4-BE49-F238E27FC236}">
                  <a16:creationId xmlns:a16="http://schemas.microsoft.com/office/drawing/2014/main" id="{CEF7EBD1-ECA8-9B77-9647-B2DBF8CABF93}"/>
                </a:ext>
              </a:extLst>
            </p:cNvPr>
            <p:cNvSpPr/>
            <p:nvPr/>
          </p:nvSpPr>
          <p:spPr>
            <a:xfrm>
              <a:off x="10323895" y="2137905"/>
              <a:ext cx="45719" cy="45719"/>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lowchart: Connector 23">
              <a:extLst>
                <a:ext uri="{FF2B5EF4-FFF2-40B4-BE49-F238E27FC236}">
                  <a16:creationId xmlns:a16="http://schemas.microsoft.com/office/drawing/2014/main" id="{9CE60439-CA58-192E-788E-68FF44925B87}"/>
                </a:ext>
              </a:extLst>
            </p:cNvPr>
            <p:cNvSpPr/>
            <p:nvPr/>
          </p:nvSpPr>
          <p:spPr>
            <a:xfrm>
              <a:off x="10427116" y="2381536"/>
              <a:ext cx="45719" cy="45719"/>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lowchart: Connector 24">
              <a:extLst>
                <a:ext uri="{FF2B5EF4-FFF2-40B4-BE49-F238E27FC236}">
                  <a16:creationId xmlns:a16="http://schemas.microsoft.com/office/drawing/2014/main" id="{A5DB2D8B-CC14-BC22-71DF-2A7ECFDB3B24}"/>
                </a:ext>
              </a:extLst>
            </p:cNvPr>
            <p:cNvSpPr/>
            <p:nvPr/>
          </p:nvSpPr>
          <p:spPr>
            <a:xfrm>
              <a:off x="10921359" y="1976598"/>
              <a:ext cx="45719" cy="45719"/>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lowchart: Connector 25">
              <a:extLst>
                <a:ext uri="{FF2B5EF4-FFF2-40B4-BE49-F238E27FC236}">
                  <a16:creationId xmlns:a16="http://schemas.microsoft.com/office/drawing/2014/main" id="{49BC8AFF-2A18-4FA1-7993-AD5150AA80A1}"/>
                </a:ext>
              </a:extLst>
            </p:cNvPr>
            <p:cNvSpPr/>
            <p:nvPr/>
          </p:nvSpPr>
          <p:spPr>
            <a:xfrm>
              <a:off x="10668544" y="1943580"/>
              <a:ext cx="45719" cy="45719"/>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lowchart: Connector 26">
              <a:extLst>
                <a:ext uri="{FF2B5EF4-FFF2-40B4-BE49-F238E27FC236}">
                  <a16:creationId xmlns:a16="http://schemas.microsoft.com/office/drawing/2014/main" id="{9CCD6D76-E31F-7E40-0C7F-B73183B6F603}"/>
                </a:ext>
              </a:extLst>
            </p:cNvPr>
            <p:cNvSpPr/>
            <p:nvPr/>
          </p:nvSpPr>
          <p:spPr>
            <a:xfrm>
              <a:off x="10556656" y="2203867"/>
              <a:ext cx="45719" cy="45719"/>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lowchart: Connector 27">
              <a:extLst>
                <a:ext uri="{FF2B5EF4-FFF2-40B4-BE49-F238E27FC236}">
                  <a16:creationId xmlns:a16="http://schemas.microsoft.com/office/drawing/2014/main" id="{8046B6D6-782B-4CA4-C48E-D6B77A19FD16}"/>
                </a:ext>
              </a:extLst>
            </p:cNvPr>
            <p:cNvSpPr/>
            <p:nvPr/>
          </p:nvSpPr>
          <p:spPr>
            <a:xfrm>
              <a:off x="11129554" y="2115045"/>
              <a:ext cx="45719" cy="45719"/>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Flowchart: Connector 28">
              <a:extLst>
                <a:ext uri="{FF2B5EF4-FFF2-40B4-BE49-F238E27FC236}">
                  <a16:creationId xmlns:a16="http://schemas.microsoft.com/office/drawing/2014/main" id="{8946D88A-2BAB-D8EB-D686-4B3BCA494DC1}"/>
                </a:ext>
              </a:extLst>
            </p:cNvPr>
            <p:cNvSpPr/>
            <p:nvPr/>
          </p:nvSpPr>
          <p:spPr>
            <a:xfrm>
              <a:off x="11421913" y="1897861"/>
              <a:ext cx="45719" cy="45719"/>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lowchart: Connector 29">
              <a:extLst>
                <a:ext uri="{FF2B5EF4-FFF2-40B4-BE49-F238E27FC236}">
                  <a16:creationId xmlns:a16="http://schemas.microsoft.com/office/drawing/2014/main" id="{4D4412C4-1875-8B03-3A07-ABD633D266EF}"/>
                </a:ext>
              </a:extLst>
            </p:cNvPr>
            <p:cNvSpPr/>
            <p:nvPr/>
          </p:nvSpPr>
          <p:spPr>
            <a:xfrm>
              <a:off x="11230870" y="1668372"/>
              <a:ext cx="45719" cy="45719"/>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Connector 31">
              <a:extLst>
                <a:ext uri="{FF2B5EF4-FFF2-40B4-BE49-F238E27FC236}">
                  <a16:creationId xmlns:a16="http://schemas.microsoft.com/office/drawing/2014/main" id="{172D8C57-9735-C4F0-5F12-F249C2408D42}"/>
                </a:ext>
              </a:extLst>
            </p:cNvPr>
            <p:cNvCxnSpPr>
              <a:cxnSpLocks/>
            </p:cNvCxnSpPr>
            <p:nvPr/>
          </p:nvCxnSpPr>
          <p:spPr>
            <a:xfrm flipV="1">
              <a:off x="9074023" y="2934446"/>
              <a:ext cx="1201316" cy="48974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E7AC320F-D76B-1430-006B-8FB1F9F235F3}"/>
                </a:ext>
              </a:extLst>
            </p:cNvPr>
            <p:cNvCxnSpPr>
              <a:cxnSpLocks/>
            </p:cNvCxnSpPr>
            <p:nvPr/>
          </p:nvCxnSpPr>
          <p:spPr>
            <a:xfrm flipV="1">
              <a:off x="10313163" y="1796608"/>
              <a:ext cx="1201316" cy="48974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36" name="Flowchart: Connector 35">
              <a:extLst>
                <a:ext uri="{FF2B5EF4-FFF2-40B4-BE49-F238E27FC236}">
                  <a16:creationId xmlns:a16="http://schemas.microsoft.com/office/drawing/2014/main" id="{7242849B-C86E-F7F4-7C51-CADF50C25433}"/>
                </a:ext>
              </a:extLst>
            </p:cNvPr>
            <p:cNvSpPr/>
            <p:nvPr/>
          </p:nvSpPr>
          <p:spPr>
            <a:xfrm>
              <a:off x="11083835" y="1817929"/>
              <a:ext cx="45719" cy="45719"/>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9554691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B578A1EA-5C66-9244-971F-F9788B243324}"/>
              </a:ext>
            </a:extLst>
          </p:cNvPr>
          <p:cNvSpPr>
            <a:spLocks noGrp="1"/>
          </p:cNvSpPr>
          <p:nvPr>
            <p:ph type="body" sz="quarter" idx="10"/>
          </p:nvPr>
        </p:nvSpPr>
        <p:spPr>
          <a:xfrm>
            <a:off x="2402358" y="251926"/>
            <a:ext cx="8516202" cy="444500"/>
          </a:xfrm>
        </p:spPr>
        <p:txBody>
          <a:bodyPr/>
          <a:lstStyle/>
          <a:p>
            <a:r>
              <a:rPr lang="es-CO" dirty="0"/>
              <a:t>El Método de Estimación Lineal</a:t>
            </a:r>
            <a:br>
              <a:rPr lang="es-CO" dirty="0"/>
            </a:br>
            <a:r>
              <a:rPr lang="es-CO" dirty="0"/>
              <a:t>de la Regresión Discontinua</a:t>
            </a:r>
          </a:p>
        </p:txBody>
      </p:sp>
      <mc:AlternateContent xmlns:mc="http://schemas.openxmlformats.org/markup-compatibility/2006">
        <mc:Choice xmlns:a14="http://schemas.microsoft.com/office/drawing/2010/main" Requires="a14">
          <p:sp>
            <p:nvSpPr>
              <p:cNvPr id="3" name="Marcador de texto 2">
                <a:extLst>
                  <a:ext uri="{FF2B5EF4-FFF2-40B4-BE49-F238E27FC236}">
                    <a16:creationId xmlns:a16="http://schemas.microsoft.com/office/drawing/2014/main" id="{77D7B790-35EA-C845-B33C-FCE62B941E29}"/>
                  </a:ext>
                </a:extLst>
              </p:cNvPr>
              <p:cNvSpPr>
                <a:spLocks noGrp="1"/>
              </p:cNvSpPr>
              <p:nvPr>
                <p:ph type="body" sz="quarter" idx="11"/>
              </p:nvPr>
            </p:nvSpPr>
            <p:spPr>
              <a:xfrm>
                <a:off x="349898" y="1242267"/>
                <a:ext cx="10870223" cy="4963886"/>
              </a:xfrm>
            </p:spPr>
            <p:txBody>
              <a:bodyPr/>
              <a:lstStyle/>
              <a:p>
                <a:pPr>
                  <a:spcAft>
                    <a:spcPts val="1200"/>
                  </a:spcAft>
                </a:pPr>
                <a:r>
                  <a:rPr lang="es-CO" sz="2400" dirty="0">
                    <a:latin typeface="Times" panose="02020603050405020304" pitchFamily="18" charset="0"/>
                    <a:cs typeface="Times" panose="02020603050405020304" pitchFamily="18" charset="0"/>
                  </a:rPr>
                  <a:t>Debemos </a:t>
                </a:r>
                <a:r>
                  <a:rPr lang="es-CO" sz="2400" u="sng" dirty="0">
                    <a:latin typeface="Times" panose="02020603050405020304" pitchFamily="18" charset="0"/>
                    <a:cs typeface="Times" panose="02020603050405020304" pitchFamily="18" charset="0"/>
                  </a:rPr>
                  <a:t>controlar por el índice </a:t>
                </a:r>
                <a:r>
                  <a:rPr lang="es-CO" sz="2400" dirty="0">
                    <a:latin typeface="Times" panose="02020603050405020304" pitchFamily="18" charset="0"/>
                    <a:cs typeface="Times" panose="02020603050405020304" pitchFamily="18" charset="0"/>
                  </a:rPr>
                  <a:t>de elegibilidad ya que sabemos que existe esta diferencia. </a:t>
                </a:r>
              </a:p>
              <a:p>
                <a:pPr>
                  <a:spcAft>
                    <a:spcPts val="1200"/>
                  </a:spcAft>
                </a:pPr>
                <a:r>
                  <a:rPr lang="es-CO" sz="2400" dirty="0">
                    <a:latin typeface="Times" panose="02020603050405020304" pitchFamily="18" charset="0"/>
                    <a:cs typeface="Times" panose="02020603050405020304" pitchFamily="18" charset="0"/>
                  </a:rPr>
                  <a:t>Primero suponemos que el efecto del índice de elegibilidad sobre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𝑌</m:t>
                        </m:r>
                      </m:e>
                      <m:sub>
                        <m:r>
                          <a:rPr lang="en-US" sz="2400" b="0" i="1" smtClean="0">
                            <a:latin typeface="Cambria Math" panose="02040503050406030204" pitchFamily="18" charset="0"/>
                          </a:rPr>
                          <m:t>𝑖</m:t>
                        </m:r>
                      </m:sub>
                    </m:sSub>
                  </m:oMath>
                </a14:m>
                <a:r>
                  <a:rPr lang="es-CO" sz="2400" dirty="0">
                    <a:latin typeface="Times" panose="02020603050405020304" pitchFamily="18" charset="0"/>
                    <a:cs typeface="Times" panose="02020603050405020304" pitchFamily="18" charset="0"/>
                  </a:rPr>
                  <a:t> es </a:t>
                </a:r>
                <a:r>
                  <a:rPr lang="es-CO" sz="2400" u="sng" dirty="0">
                    <a:latin typeface="Times" panose="02020603050405020304" pitchFamily="18" charset="0"/>
                    <a:cs typeface="Times" panose="02020603050405020304" pitchFamily="18" charset="0"/>
                  </a:rPr>
                  <a:t>lineal</a:t>
                </a:r>
                <a:r>
                  <a:rPr lang="es-CO" sz="2400" dirty="0">
                    <a:latin typeface="Times" panose="02020603050405020304" pitchFamily="18" charset="0"/>
                    <a:cs typeface="Times" panose="02020603050405020304" pitchFamily="18" charset="0"/>
                  </a:rPr>
                  <a:t>. Entonces puedo estimar </a:t>
                </a:r>
                <a14:m>
                  <m:oMath xmlns:m="http://schemas.openxmlformats.org/officeDocument/2006/math">
                    <m:r>
                      <a:rPr lang="en-US" sz="2400" b="0" i="1" smtClean="0">
                        <a:latin typeface="Cambria Math" panose="02040503050406030204" pitchFamily="18" charset="0"/>
                      </a:rPr>
                      <m:t>𝜌</m:t>
                    </m:r>
                  </m:oMath>
                </a14:m>
                <a:r>
                  <a:rPr lang="es-CO" sz="2400" dirty="0">
                    <a:latin typeface="Times" panose="02020603050405020304" pitchFamily="18" charset="0"/>
                    <a:cs typeface="Times" panose="02020603050405020304" pitchFamily="18" charset="0"/>
                  </a:rPr>
                  <a:t>, el efecto del tratamiento:</a:t>
                </a:r>
              </a:p>
              <a:p>
                <a:pPr marL="0" indent="0">
                  <a:spcAft>
                    <a:spcPts val="1200"/>
                  </a:spcAft>
                  <a:buNone/>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𝑌</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m:t>
                      </m:r>
                      <m:r>
                        <a:rPr lang="en-US" sz="2400" b="0" i="1" smtClean="0">
                          <a:latin typeface="Cambria Math" panose="02040503050406030204" pitchFamily="18" charset="0"/>
                        </a:rPr>
                        <m:t>𝛼</m:t>
                      </m:r>
                      <m:r>
                        <a:rPr lang="en-US" sz="2400" i="1">
                          <a:latin typeface="Cambria Math" panose="02040503050406030204" pitchFamily="18" charset="0"/>
                        </a:rPr>
                        <m:t>+</m:t>
                      </m:r>
                      <m:r>
                        <a:rPr lang="en-US" sz="2400" i="1">
                          <a:solidFill>
                            <a:srgbClr val="00B050"/>
                          </a:solidFill>
                          <a:latin typeface="Cambria Math" panose="02040503050406030204" pitchFamily="18" charset="0"/>
                        </a:rPr>
                        <m:t>𝛽</m:t>
                      </m:r>
                      <m:sSub>
                        <m:sSubPr>
                          <m:ctrlPr>
                            <a:rPr lang="en-US" sz="2400" i="1">
                              <a:latin typeface="Cambria Math" panose="02040503050406030204" pitchFamily="18" charset="0"/>
                            </a:rPr>
                          </m:ctrlPr>
                        </m:sSubPr>
                        <m:e>
                          <m:r>
                            <a:rPr lang="en-US" sz="2400" i="1">
                              <a:latin typeface="Cambria Math" panose="02040503050406030204" pitchFamily="18" charset="0"/>
                            </a:rPr>
                            <m:t>𝐷</m:t>
                          </m:r>
                        </m:e>
                        <m:sub>
                          <m:r>
                            <a:rPr lang="en-US" sz="2400" i="1">
                              <a:latin typeface="Cambria Math" panose="02040503050406030204" pitchFamily="18" charset="0"/>
                            </a:rPr>
                            <m:t>𝑖</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i="1" smtClean="0">
                              <a:solidFill>
                                <a:srgbClr val="FF0000"/>
                              </a:solidFill>
                              <a:latin typeface="Cambria Math" panose="02040503050406030204" pitchFamily="18" charset="0"/>
                            </a:rPr>
                            <m:t>𝜌</m:t>
                          </m:r>
                          <m:r>
                            <a:rPr lang="en-US" sz="2400" b="0" i="1" smtClean="0">
                              <a:latin typeface="Cambria Math" panose="02040503050406030204" pitchFamily="18" charset="0"/>
                            </a:rPr>
                            <m:t>𝑥</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𝜂</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     (1)</m:t>
                      </m:r>
                    </m:oMath>
                  </m:oMathPara>
                </a14:m>
                <a:endParaRPr lang="es-CO" sz="2400" dirty="0">
                  <a:latin typeface="Times" panose="02020603050405020304" pitchFamily="18" charset="0"/>
                  <a:cs typeface="Times" panose="02020603050405020304" pitchFamily="18" charset="0"/>
                </a:endParaRPr>
              </a:p>
              <a:p>
                <a:pPr>
                  <a:spcAft>
                    <a:spcPts val="1200"/>
                  </a:spcAft>
                </a:pPr>
                <a14:m>
                  <m:oMath xmlns:m="http://schemas.openxmlformats.org/officeDocument/2006/math">
                    <m:r>
                      <a:rPr lang="en-US" sz="2400" b="0" i="1" smtClean="0">
                        <a:latin typeface="Cambria Math" panose="02040503050406030204" pitchFamily="18" charset="0"/>
                      </a:rPr>
                      <m:t>𝜌</m:t>
                    </m:r>
                  </m:oMath>
                </a14:m>
                <a:r>
                  <a:rPr lang="es-CO" sz="2400" dirty="0">
                    <a:latin typeface="Times" panose="02020603050405020304" pitchFamily="18" charset="0"/>
                    <a:cs typeface="Times" panose="02020603050405020304" pitchFamily="18" charset="0"/>
                  </a:rPr>
                  <a:t> controla por la diferencia entre los tratados y no tratados en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𝑖</m:t>
                        </m:r>
                      </m:sub>
                    </m:sSub>
                  </m:oMath>
                </a14:m>
                <a:endParaRPr lang="es-CO" sz="2400" dirty="0">
                  <a:latin typeface="Times" panose="02020603050405020304" pitchFamily="18" charset="0"/>
                  <a:cs typeface="Times" panose="02020603050405020304" pitchFamily="18" charset="0"/>
                </a:endParaRPr>
              </a:p>
              <a:p>
                <a:pPr>
                  <a:spcAft>
                    <a:spcPts val="1200"/>
                  </a:spcAft>
                </a:pPr>
                <a14:m>
                  <m:oMath xmlns:m="http://schemas.openxmlformats.org/officeDocument/2006/math">
                    <m:r>
                      <a:rPr lang="en-US" sz="2400" b="0" i="1" u="sng" smtClean="0">
                        <a:latin typeface="Cambria Math" panose="02040503050406030204" pitchFamily="18" charset="0"/>
                      </a:rPr>
                      <m:t>𝛽</m:t>
                    </m:r>
                  </m:oMath>
                </a14:m>
                <a:r>
                  <a:rPr lang="es-CO" sz="2400" u="sng" dirty="0">
                    <a:latin typeface="Times" panose="02020603050405020304" pitchFamily="18" charset="0"/>
                    <a:cs typeface="Times" panose="02020603050405020304" pitchFamily="18" charset="0"/>
                  </a:rPr>
                  <a:t> es el impacto </a:t>
                </a:r>
                <a:r>
                  <a:rPr lang="es-CO" sz="2400" dirty="0">
                    <a:latin typeface="Times" panose="02020603050405020304" pitchFamily="18" charset="0"/>
                    <a:cs typeface="Times" panose="02020603050405020304" pitchFamily="18" charset="0"/>
                  </a:rPr>
                  <a:t>de ser elegible para el tratamiento sobre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𝑌</m:t>
                        </m:r>
                      </m:e>
                      <m:sub>
                        <m:r>
                          <a:rPr lang="en-US" sz="2400" b="0" i="1" smtClean="0">
                            <a:latin typeface="Cambria Math" panose="02040503050406030204" pitchFamily="18" charset="0"/>
                          </a:rPr>
                          <m:t>𝑖</m:t>
                        </m:r>
                      </m:sub>
                    </m:sSub>
                  </m:oMath>
                </a14:m>
                <a:endParaRPr lang="es-CO" sz="2400" dirty="0">
                  <a:latin typeface="Times" panose="02020603050405020304" pitchFamily="18" charset="0"/>
                  <a:cs typeface="Times" panose="02020603050405020304" pitchFamily="18" charset="0"/>
                </a:endParaRPr>
              </a:p>
            </p:txBody>
          </p:sp>
        </mc:Choice>
        <mc:Fallback>
          <p:sp>
            <p:nvSpPr>
              <p:cNvPr id="3" name="Marcador de texto 2">
                <a:extLst>
                  <a:ext uri="{FF2B5EF4-FFF2-40B4-BE49-F238E27FC236}">
                    <a16:creationId xmlns:a16="http://schemas.microsoft.com/office/drawing/2014/main" id="{77D7B790-35EA-C845-B33C-FCE62B941E29}"/>
                  </a:ext>
                </a:extLst>
              </p:cNvPr>
              <p:cNvSpPr>
                <a:spLocks noGrp="1" noRot="1" noChangeAspect="1" noMove="1" noResize="1" noEditPoints="1" noAdjustHandles="1" noChangeArrowheads="1" noChangeShapeType="1" noTextEdit="1"/>
              </p:cNvSpPr>
              <p:nvPr>
                <p:ph type="body" sz="quarter" idx="11"/>
              </p:nvPr>
            </p:nvSpPr>
            <p:spPr>
              <a:xfrm>
                <a:off x="349898" y="1242267"/>
                <a:ext cx="10870223" cy="4963886"/>
              </a:xfrm>
              <a:blipFill>
                <a:blip r:embed="rId2"/>
                <a:stretch>
                  <a:fillRect/>
                </a:stretch>
              </a:blipFill>
            </p:spPr>
            <p:txBody>
              <a:bodyPr/>
              <a:lstStyle/>
              <a:p>
                <a:r>
                  <a:rPr lang="en-US">
                    <a:noFill/>
                  </a:rPr>
                  <a:t> </a:t>
                </a:r>
              </a:p>
            </p:txBody>
          </p:sp>
        </mc:Fallback>
      </mc:AlternateContent>
      <p:grpSp>
        <p:nvGrpSpPr>
          <p:cNvPr id="4" name="Group 3">
            <a:extLst>
              <a:ext uri="{FF2B5EF4-FFF2-40B4-BE49-F238E27FC236}">
                <a16:creationId xmlns:a16="http://schemas.microsoft.com/office/drawing/2014/main" id="{025B9879-EEB4-485D-D079-556B897FF5E6}"/>
              </a:ext>
            </a:extLst>
          </p:cNvPr>
          <p:cNvGrpSpPr/>
          <p:nvPr/>
        </p:nvGrpSpPr>
        <p:grpSpPr>
          <a:xfrm>
            <a:off x="1680288" y="4075409"/>
            <a:ext cx="3553407" cy="2782591"/>
            <a:chOff x="8486970" y="1203649"/>
            <a:chExt cx="3553407" cy="2782591"/>
          </a:xfrm>
        </p:grpSpPr>
        <p:cxnSp>
          <p:nvCxnSpPr>
            <p:cNvPr id="5" name="Straight Arrow Connector 4">
              <a:extLst>
                <a:ext uri="{FF2B5EF4-FFF2-40B4-BE49-F238E27FC236}">
                  <a16:creationId xmlns:a16="http://schemas.microsoft.com/office/drawing/2014/main" id="{0EA1069C-942F-25B4-6399-8C117CCFD9AF}"/>
                </a:ext>
              </a:extLst>
            </p:cNvPr>
            <p:cNvCxnSpPr/>
            <p:nvPr/>
          </p:nvCxnSpPr>
          <p:spPr>
            <a:xfrm flipV="1">
              <a:off x="8906069" y="1242267"/>
              <a:ext cx="0" cy="237464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7845BA5B-9831-484E-5A75-87D80595B34D}"/>
                </a:ext>
              </a:extLst>
            </p:cNvPr>
            <p:cNvCxnSpPr>
              <a:cxnSpLocks/>
            </p:cNvCxnSpPr>
            <p:nvPr/>
          </p:nvCxnSpPr>
          <p:spPr>
            <a:xfrm>
              <a:off x="8906069" y="3612243"/>
              <a:ext cx="281318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AB21DDD-B8F6-3219-A9F7-77BD01E9B386}"/>
                    </a:ext>
                  </a:extLst>
                </p:cNvPr>
                <p:cNvSpPr txBox="1"/>
                <p:nvPr/>
              </p:nvSpPr>
              <p:spPr>
                <a:xfrm>
                  <a:off x="8486970" y="1203649"/>
                  <a:ext cx="39655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𝑌</m:t>
                            </m:r>
                          </m:e>
                          <m:sub>
                            <m:r>
                              <a:rPr lang="en-US" i="1" dirty="0" smtClean="0">
                                <a:latin typeface="Cambria Math" panose="02040503050406030204" pitchFamily="18" charset="0"/>
                              </a:rPr>
                              <m:t>𝑖</m:t>
                            </m:r>
                          </m:sub>
                        </m:sSub>
                        <m:r>
                          <a:rPr lang="en-US" i="1" dirty="0" smtClean="0">
                            <a:latin typeface="Cambria Math" panose="02040503050406030204" pitchFamily="18" charset="0"/>
                          </a:rPr>
                          <m:t> </m:t>
                        </m:r>
                      </m:oMath>
                    </m:oMathPara>
                  </a14:m>
                  <a:endParaRPr lang="en-US" dirty="0"/>
                </a:p>
              </p:txBody>
            </p:sp>
          </mc:Choice>
          <mc:Fallback xmlns="">
            <p:sp>
              <p:nvSpPr>
                <p:cNvPr id="7" name="TextBox 6">
                  <a:extLst>
                    <a:ext uri="{FF2B5EF4-FFF2-40B4-BE49-F238E27FC236}">
                      <a16:creationId xmlns:a16="http://schemas.microsoft.com/office/drawing/2014/main" id="{BAB21DDD-B8F6-3219-A9F7-77BD01E9B386}"/>
                    </a:ext>
                  </a:extLst>
                </p:cNvPr>
                <p:cNvSpPr txBox="1">
                  <a:spLocks noRot="1" noChangeAspect="1" noMove="1" noResize="1" noEditPoints="1" noAdjustHandles="1" noChangeArrowheads="1" noChangeShapeType="1" noTextEdit="1"/>
                </p:cNvSpPr>
                <p:nvPr/>
              </p:nvSpPr>
              <p:spPr>
                <a:xfrm>
                  <a:off x="8486970" y="1203649"/>
                  <a:ext cx="396551" cy="369332"/>
                </a:xfrm>
                <a:prstGeom prst="rect">
                  <a:avLst/>
                </a:prstGeom>
                <a:blipFill>
                  <a:blip r:embed="rId5"/>
                  <a:stretch>
                    <a:fillRect b="-1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C56AE8A-C350-DBE6-80B3-7FB8D8B17F73}"/>
                    </a:ext>
                  </a:extLst>
                </p:cNvPr>
                <p:cNvSpPr txBox="1"/>
                <p:nvPr/>
              </p:nvSpPr>
              <p:spPr>
                <a:xfrm>
                  <a:off x="11643826" y="3616908"/>
                  <a:ext cx="39655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𝑥</m:t>
                            </m:r>
                          </m:e>
                          <m:sub>
                            <m:r>
                              <a:rPr lang="en-US" i="1" dirty="0" smtClean="0">
                                <a:latin typeface="Cambria Math" panose="02040503050406030204" pitchFamily="18" charset="0"/>
                              </a:rPr>
                              <m:t>𝑖</m:t>
                            </m:r>
                          </m:sub>
                        </m:sSub>
                        <m:r>
                          <a:rPr lang="en-US" i="1" dirty="0" smtClean="0">
                            <a:latin typeface="Cambria Math" panose="02040503050406030204" pitchFamily="18" charset="0"/>
                          </a:rPr>
                          <m:t> </m:t>
                        </m:r>
                      </m:oMath>
                    </m:oMathPara>
                  </a14:m>
                  <a:endParaRPr lang="en-US" dirty="0"/>
                </a:p>
              </p:txBody>
            </p:sp>
          </mc:Choice>
          <mc:Fallback xmlns="">
            <p:sp>
              <p:nvSpPr>
                <p:cNvPr id="8" name="TextBox 7">
                  <a:extLst>
                    <a:ext uri="{FF2B5EF4-FFF2-40B4-BE49-F238E27FC236}">
                      <a16:creationId xmlns:a16="http://schemas.microsoft.com/office/drawing/2014/main" id="{BC56AE8A-C350-DBE6-80B3-7FB8D8B17F73}"/>
                    </a:ext>
                  </a:extLst>
                </p:cNvPr>
                <p:cNvSpPr txBox="1">
                  <a:spLocks noRot="1" noChangeAspect="1" noMove="1" noResize="1" noEditPoints="1" noAdjustHandles="1" noChangeArrowheads="1" noChangeShapeType="1" noTextEdit="1"/>
                </p:cNvSpPr>
                <p:nvPr/>
              </p:nvSpPr>
              <p:spPr>
                <a:xfrm>
                  <a:off x="11643826" y="3616908"/>
                  <a:ext cx="396551"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5D4ACACA-5117-5259-55F9-EE2C43F59DE7}"/>
                    </a:ext>
                  </a:extLst>
                </p:cNvPr>
                <p:cNvSpPr txBox="1"/>
                <p:nvPr/>
              </p:nvSpPr>
              <p:spPr>
                <a:xfrm>
                  <a:off x="10074340" y="3612243"/>
                  <a:ext cx="39655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i="1" dirty="0" smtClean="0">
                                <a:solidFill>
                                  <a:srgbClr val="7030A0"/>
                                </a:solidFill>
                                <a:latin typeface="Cambria Math" panose="02040503050406030204" pitchFamily="18" charset="0"/>
                              </a:rPr>
                            </m:ctrlPr>
                          </m:accPr>
                          <m:e>
                            <m:r>
                              <a:rPr lang="en-US" b="0" i="1" dirty="0" smtClean="0">
                                <a:solidFill>
                                  <a:srgbClr val="7030A0"/>
                                </a:solidFill>
                                <a:latin typeface="Cambria Math" panose="02040503050406030204" pitchFamily="18" charset="0"/>
                              </a:rPr>
                              <m:t>𝑥</m:t>
                            </m:r>
                          </m:e>
                        </m:acc>
                      </m:oMath>
                    </m:oMathPara>
                  </a14:m>
                  <a:endParaRPr lang="en-US" dirty="0">
                    <a:solidFill>
                      <a:srgbClr val="7030A0"/>
                    </a:solidFill>
                  </a:endParaRPr>
                </a:p>
              </p:txBody>
            </p:sp>
          </mc:Choice>
          <mc:Fallback xmlns="">
            <p:sp>
              <p:nvSpPr>
                <p:cNvPr id="9" name="TextBox 8">
                  <a:extLst>
                    <a:ext uri="{FF2B5EF4-FFF2-40B4-BE49-F238E27FC236}">
                      <a16:creationId xmlns:a16="http://schemas.microsoft.com/office/drawing/2014/main" id="{5D4ACACA-5117-5259-55F9-EE2C43F59DE7}"/>
                    </a:ext>
                  </a:extLst>
                </p:cNvPr>
                <p:cNvSpPr txBox="1">
                  <a:spLocks noRot="1" noChangeAspect="1" noMove="1" noResize="1" noEditPoints="1" noAdjustHandles="1" noChangeArrowheads="1" noChangeShapeType="1" noTextEdit="1"/>
                </p:cNvSpPr>
                <p:nvPr/>
              </p:nvSpPr>
              <p:spPr>
                <a:xfrm>
                  <a:off x="10074340" y="3612243"/>
                  <a:ext cx="396551" cy="369332"/>
                </a:xfrm>
                <a:prstGeom prst="rect">
                  <a:avLst/>
                </a:prstGeom>
                <a:blipFill>
                  <a:blip r:embed="rId7"/>
                  <a:stretch>
                    <a:fillRect r="-24615"/>
                  </a:stretch>
                </a:blipFill>
              </p:spPr>
              <p:txBody>
                <a:bodyPr/>
                <a:lstStyle/>
                <a:p>
                  <a:r>
                    <a:rPr lang="en-US">
                      <a:noFill/>
                    </a:rPr>
                    <a:t> </a:t>
                  </a:r>
                </a:p>
              </p:txBody>
            </p:sp>
          </mc:Fallback>
        </mc:AlternateContent>
        <p:cxnSp>
          <p:nvCxnSpPr>
            <p:cNvPr id="10" name="Straight Connector 9">
              <a:extLst>
                <a:ext uri="{FF2B5EF4-FFF2-40B4-BE49-F238E27FC236}">
                  <a16:creationId xmlns:a16="http://schemas.microsoft.com/office/drawing/2014/main" id="{ECC63B13-779C-085B-176D-B5F0FEDDD561}"/>
                </a:ext>
              </a:extLst>
            </p:cNvPr>
            <p:cNvCxnSpPr>
              <a:cxnSpLocks/>
            </p:cNvCxnSpPr>
            <p:nvPr/>
          </p:nvCxnSpPr>
          <p:spPr>
            <a:xfrm flipH="1" flipV="1">
              <a:off x="10268338" y="1288271"/>
              <a:ext cx="4277" cy="2282632"/>
            </a:xfrm>
            <a:prstGeom prst="line">
              <a:avLst/>
            </a:prstGeom>
            <a:ln w="28575">
              <a:solidFill>
                <a:srgbClr val="7030A0"/>
              </a:solidFill>
              <a:prstDash val="dash"/>
            </a:ln>
          </p:spPr>
          <p:style>
            <a:lnRef idx="1">
              <a:schemeClr val="accent1"/>
            </a:lnRef>
            <a:fillRef idx="0">
              <a:schemeClr val="accent1"/>
            </a:fillRef>
            <a:effectRef idx="0">
              <a:schemeClr val="accent1"/>
            </a:effectRef>
            <a:fontRef idx="minor">
              <a:schemeClr val="tx1"/>
            </a:fontRef>
          </p:style>
        </p:cxnSp>
        <p:sp>
          <p:nvSpPr>
            <p:cNvPr id="11" name="Flowchart: Connector 10">
              <a:extLst>
                <a:ext uri="{FF2B5EF4-FFF2-40B4-BE49-F238E27FC236}">
                  <a16:creationId xmlns:a16="http://schemas.microsoft.com/office/drawing/2014/main" id="{58552870-4E91-D03D-749A-58C169397BB9}"/>
                </a:ext>
              </a:extLst>
            </p:cNvPr>
            <p:cNvSpPr/>
            <p:nvPr/>
          </p:nvSpPr>
          <p:spPr>
            <a:xfrm>
              <a:off x="9218645" y="3172408"/>
              <a:ext cx="45719" cy="45719"/>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lowchart: Connector 11">
              <a:extLst>
                <a:ext uri="{FF2B5EF4-FFF2-40B4-BE49-F238E27FC236}">
                  <a16:creationId xmlns:a16="http://schemas.microsoft.com/office/drawing/2014/main" id="{5EB9B79A-8DEF-2222-53D3-FB2A11295456}"/>
                </a:ext>
              </a:extLst>
            </p:cNvPr>
            <p:cNvSpPr/>
            <p:nvPr/>
          </p:nvSpPr>
          <p:spPr>
            <a:xfrm>
              <a:off x="9541484" y="3126689"/>
              <a:ext cx="45719" cy="45719"/>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lowchart: Connector 12">
              <a:extLst>
                <a:ext uri="{FF2B5EF4-FFF2-40B4-BE49-F238E27FC236}">
                  <a16:creationId xmlns:a16="http://schemas.microsoft.com/office/drawing/2014/main" id="{CAB4FAF4-02CF-F88C-C6C0-725535DD281A}"/>
                </a:ext>
              </a:extLst>
            </p:cNvPr>
            <p:cNvSpPr/>
            <p:nvPr/>
          </p:nvSpPr>
          <p:spPr>
            <a:xfrm>
              <a:off x="9819692" y="2961096"/>
              <a:ext cx="45719" cy="45719"/>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lowchart: Connector 13">
              <a:extLst>
                <a:ext uri="{FF2B5EF4-FFF2-40B4-BE49-F238E27FC236}">
                  <a16:creationId xmlns:a16="http://schemas.microsoft.com/office/drawing/2014/main" id="{34F27EFB-2A8D-D77E-978F-7A7DCCA9265C}"/>
                </a:ext>
              </a:extLst>
            </p:cNvPr>
            <p:cNvSpPr/>
            <p:nvPr/>
          </p:nvSpPr>
          <p:spPr>
            <a:xfrm>
              <a:off x="10074340" y="3043542"/>
              <a:ext cx="45719" cy="45719"/>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lowchart: Connector 14">
              <a:extLst>
                <a:ext uri="{FF2B5EF4-FFF2-40B4-BE49-F238E27FC236}">
                  <a16:creationId xmlns:a16="http://schemas.microsoft.com/office/drawing/2014/main" id="{04409534-543A-EDBD-5FC3-7DF0F354F84B}"/>
                </a:ext>
              </a:extLst>
            </p:cNvPr>
            <p:cNvSpPr/>
            <p:nvPr/>
          </p:nvSpPr>
          <p:spPr>
            <a:xfrm>
              <a:off x="9780971" y="3263809"/>
              <a:ext cx="45719" cy="45719"/>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lowchart: Connector 15">
              <a:extLst>
                <a:ext uri="{FF2B5EF4-FFF2-40B4-BE49-F238E27FC236}">
                  <a16:creationId xmlns:a16="http://schemas.microsoft.com/office/drawing/2014/main" id="{C8DE4EF9-EE96-E7F9-6510-928B40473E4D}"/>
                </a:ext>
              </a:extLst>
            </p:cNvPr>
            <p:cNvSpPr/>
            <p:nvPr/>
          </p:nvSpPr>
          <p:spPr>
            <a:xfrm>
              <a:off x="9417465" y="3282174"/>
              <a:ext cx="45719" cy="45719"/>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lowchart: Connector 16">
              <a:extLst>
                <a:ext uri="{FF2B5EF4-FFF2-40B4-BE49-F238E27FC236}">
                  <a16:creationId xmlns:a16="http://schemas.microsoft.com/office/drawing/2014/main" id="{4EC1DE59-A987-C310-3984-6A351217EE53}"/>
                </a:ext>
              </a:extLst>
            </p:cNvPr>
            <p:cNvSpPr/>
            <p:nvPr/>
          </p:nvSpPr>
          <p:spPr>
            <a:xfrm>
              <a:off x="9241504" y="3447209"/>
              <a:ext cx="45719" cy="45719"/>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lowchart: Connector 17">
              <a:extLst>
                <a:ext uri="{FF2B5EF4-FFF2-40B4-BE49-F238E27FC236}">
                  <a16:creationId xmlns:a16="http://schemas.microsoft.com/office/drawing/2014/main" id="{AC66D220-7592-E56D-8744-86C7E75AB602}"/>
                </a:ext>
              </a:extLst>
            </p:cNvPr>
            <p:cNvSpPr/>
            <p:nvPr/>
          </p:nvSpPr>
          <p:spPr>
            <a:xfrm>
              <a:off x="10148479" y="2820503"/>
              <a:ext cx="45719" cy="45719"/>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lowchart: Connector 18">
              <a:extLst>
                <a:ext uri="{FF2B5EF4-FFF2-40B4-BE49-F238E27FC236}">
                  <a16:creationId xmlns:a16="http://schemas.microsoft.com/office/drawing/2014/main" id="{63616E85-9B5B-CFD9-3C10-376D20613F17}"/>
                </a:ext>
              </a:extLst>
            </p:cNvPr>
            <p:cNvSpPr/>
            <p:nvPr/>
          </p:nvSpPr>
          <p:spPr>
            <a:xfrm>
              <a:off x="10323895" y="2137905"/>
              <a:ext cx="45719" cy="45719"/>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lowchart: Connector 19">
              <a:extLst>
                <a:ext uri="{FF2B5EF4-FFF2-40B4-BE49-F238E27FC236}">
                  <a16:creationId xmlns:a16="http://schemas.microsoft.com/office/drawing/2014/main" id="{8A23FD11-4854-9E08-941E-B047678ABD52}"/>
                </a:ext>
              </a:extLst>
            </p:cNvPr>
            <p:cNvSpPr/>
            <p:nvPr/>
          </p:nvSpPr>
          <p:spPr>
            <a:xfrm>
              <a:off x="10427116" y="2381536"/>
              <a:ext cx="45719" cy="45719"/>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lowchart: Connector 20">
              <a:extLst>
                <a:ext uri="{FF2B5EF4-FFF2-40B4-BE49-F238E27FC236}">
                  <a16:creationId xmlns:a16="http://schemas.microsoft.com/office/drawing/2014/main" id="{1447025A-4DAA-B6F8-EB95-6478257765F8}"/>
                </a:ext>
              </a:extLst>
            </p:cNvPr>
            <p:cNvSpPr/>
            <p:nvPr/>
          </p:nvSpPr>
          <p:spPr>
            <a:xfrm>
              <a:off x="10921359" y="1976598"/>
              <a:ext cx="45719" cy="45719"/>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lowchart: Connector 21">
              <a:extLst>
                <a:ext uri="{FF2B5EF4-FFF2-40B4-BE49-F238E27FC236}">
                  <a16:creationId xmlns:a16="http://schemas.microsoft.com/office/drawing/2014/main" id="{E0C49C62-9ED5-7331-BA1D-45EF18FAFDCD}"/>
                </a:ext>
              </a:extLst>
            </p:cNvPr>
            <p:cNvSpPr/>
            <p:nvPr/>
          </p:nvSpPr>
          <p:spPr>
            <a:xfrm>
              <a:off x="10668544" y="1943580"/>
              <a:ext cx="45719" cy="45719"/>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lowchart: Connector 22">
              <a:extLst>
                <a:ext uri="{FF2B5EF4-FFF2-40B4-BE49-F238E27FC236}">
                  <a16:creationId xmlns:a16="http://schemas.microsoft.com/office/drawing/2014/main" id="{64294983-6F68-EB2B-F3AB-BEB7AC9E42DF}"/>
                </a:ext>
              </a:extLst>
            </p:cNvPr>
            <p:cNvSpPr/>
            <p:nvPr/>
          </p:nvSpPr>
          <p:spPr>
            <a:xfrm>
              <a:off x="10556656" y="2203867"/>
              <a:ext cx="45719" cy="45719"/>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lowchart: Connector 23">
              <a:extLst>
                <a:ext uri="{FF2B5EF4-FFF2-40B4-BE49-F238E27FC236}">
                  <a16:creationId xmlns:a16="http://schemas.microsoft.com/office/drawing/2014/main" id="{E73F6EB2-F810-E632-0FA7-85526CCBA57C}"/>
                </a:ext>
              </a:extLst>
            </p:cNvPr>
            <p:cNvSpPr/>
            <p:nvPr/>
          </p:nvSpPr>
          <p:spPr>
            <a:xfrm>
              <a:off x="11129554" y="2115045"/>
              <a:ext cx="45719" cy="45719"/>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Flowchart: Connector 24">
              <a:extLst>
                <a:ext uri="{FF2B5EF4-FFF2-40B4-BE49-F238E27FC236}">
                  <a16:creationId xmlns:a16="http://schemas.microsoft.com/office/drawing/2014/main" id="{E6D1DB16-3D5F-5266-6C48-00733761C429}"/>
                </a:ext>
              </a:extLst>
            </p:cNvPr>
            <p:cNvSpPr/>
            <p:nvPr/>
          </p:nvSpPr>
          <p:spPr>
            <a:xfrm>
              <a:off x="11421913" y="1897861"/>
              <a:ext cx="45719" cy="45719"/>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lowchart: Connector 25">
              <a:extLst>
                <a:ext uri="{FF2B5EF4-FFF2-40B4-BE49-F238E27FC236}">
                  <a16:creationId xmlns:a16="http://schemas.microsoft.com/office/drawing/2014/main" id="{D8076D47-5852-DE6E-AB2A-F07C599DF3F0}"/>
                </a:ext>
              </a:extLst>
            </p:cNvPr>
            <p:cNvSpPr/>
            <p:nvPr/>
          </p:nvSpPr>
          <p:spPr>
            <a:xfrm>
              <a:off x="11230870" y="1668372"/>
              <a:ext cx="45719" cy="45719"/>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Connector 26">
              <a:extLst>
                <a:ext uri="{FF2B5EF4-FFF2-40B4-BE49-F238E27FC236}">
                  <a16:creationId xmlns:a16="http://schemas.microsoft.com/office/drawing/2014/main" id="{912E4695-F5D4-ED7D-0CFD-B8157AD85C6E}"/>
                </a:ext>
              </a:extLst>
            </p:cNvPr>
            <p:cNvCxnSpPr>
              <a:cxnSpLocks/>
            </p:cNvCxnSpPr>
            <p:nvPr/>
          </p:nvCxnSpPr>
          <p:spPr>
            <a:xfrm flipV="1">
              <a:off x="9074023" y="2934446"/>
              <a:ext cx="1201316" cy="48974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75A7E15-D3F2-AB2B-18A3-E6D344C71C26}"/>
                </a:ext>
              </a:extLst>
            </p:cNvPr>
            <p:cNvCxnSpPr>
              <a:cxnSpLocks/>
            </p:cNvCxnSpPr>
            <p:nvPr/>
          </p:nvCxnSpPr>
          <p:spPr>
            <a:xfrm flipV="1">
              <a:off x="10313163" y="1796608"/>
              <a:ext cx="1201316" cy="48974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29" name="Flowchart: Connector 28">
              <a:extLst>
                <a:ext uri="{FF2B5EF4-FFF2-40B4-BE49-F238E27FC236}">
                  <a16:creationId xmlns:a16="http://schemas.microsoft.com/office/drawing/2014/main" id="{62D0D954-5B69-7D38-EC13-4EBEC83CE37C}"/>
                </a:ext>
              </a:extLst>
            </p:cNvPr>
            <p:cNvSpPr/>
            <p:nvPr/>
          </p:nvSpPr>
          <p:spPr>
            <a:xfrm>
              <a:off x="11083835" y="1817929"/>
              <a:ext cx="45719" cy="45719"/>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0" name="Right Triangle 29">
            <a:extLst>
              <a:ext uri="{FF2B5EF4-FFF2-40B4-BE49-F238E27FC236}">
                <a16:creationId xmlns:a16="http://schemas.microsoft.com/office/drawing/2014/main" id="{EB5BB272-2A34-5882-D600-AFBEE38118E2}"/>
              </a:ext>
            </a:extLst>
          </p:cNvPr>
          <p:cNvSpPr/>
          <p:nvPr/>
        </p:nvSpPr>
        <p:spPr>
          <a:xfrm rot="17119106">
            <a:off x="3948521" y="4885081"/>
            <a:ext cx="134862" cy="183023"/>
          </a:xfrm>
          <a:prstGeom prst="rtTriangl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66772E6F-7E50-54EA-A941-68A067BFFAC7}"/>
                  </a:ext>
                </a:extLst>
              </p:cNvPr>
              <p:cNvSpPr txBox="1"/>
              <p:nvPr/>
            </p:nvSpPr>
            <p:spPr>
              <a:xfrm>
                <a:off x="4000813" y="5009665"/>
                <a:ext cx="39655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i="1" dirty="0" smtClean="0">
                          <a:solidFill>
                            <a:srgbClr val="FF0000"/>
                          </a:solidFill>
                          <a:latin typeface="Cambria Math" panose="02040503050406030204" pitchFamily="18" charset="0"/>
                        </a:rPr>
                        <m:t>𝜌</m:t>
                      </m:r>
                    </m:oMath>
                  </m:oMathPara>
                </a14:m>
                <a:endParaRPr lang="en-US" sz="2400" dirty="0">
                  <a:solidFill>
                    <a:srgbClr val="FF0000"/>
                  </a:solidFill>
                </a:endParaRPr>
              </a:p>
            </p:txBody>
          </p:sp>
        </mc:Choice>
        <mc:Fallback xmlns="">
          <p:sp>
            <p:nvSpPr>
              <p:cNvPr id="31" name="TextBox 30">
                <a:extLst>
                  <a:ext uri="{FF2B5EF4-FFF2-40B4-BE49-F238E27FC236}">
                    <a16:creationId xmlns:a16="http://schemas.microsoft.com/office/drawing/2014/main" id="{66772E6F-7E50-54EA-A941-68A067BFFAC7}"/>
                  </a:ext>
                </a:extLst>
              </p:cNvPr>
              <p:cNvSpPr txBox="1">
                <a:spLocks noRot="1" noChangeAspect="1" noMove="1" noResize="1" noEditPoints="1" noAdjustHandles="1" noChangeArrowheads="1" noChangeShapeType="1" noTextEdit="1"/>
              </p:cNvSpPr>
              <p:nvPr/>
            </p:nvSpPr>
            <p:spPr>
              <a:xfrm>
                <a:off x="4000813" y="5009665"/>
                <a:ext cx="396551" cy="461665"/>
              </a:xfrm>
              <a:prstGeom prst="rect">
                <a:avLst/>
              </a:prstGeom>
              <a:blipFill>
                <a:blip r:embed="rId8"/>
                <a:stretch>
                  <a:fillRect b="-9211"/>
                </a:stretch>
              </a:blipFill>
            </p:spPr>
            <p:txBody>
              <a:bodyPr/>
              <a:lstStyle/>
              <a:p>
                <a:r>
                  <a:rPr lang="es-CO">
                    <a:noFill/>
                  </a:rPr>
                  <a:t> </a:t>
                </a:r>
              </a:p>
            </p:txBody>
          </p:sp>
        </mc:Fallback>
      </mc:AlternateContent>
      <p:sp>
        <p:nvSpPr>
          <p:cNvPr id="32" name="Left Brace 31">
            <a:extLst>
              <a:ext uri="{FF2B5EF4-FFF2-40B4-BE49-F238E27FC236}">
                <a16:creationId xmlns:a16="http://schemas.microsoft.com/office/drawing/2014/main" id="{8E21AFC9-2D18-6A3F-E309-46714B38AAE6}"/>
              </a:ext>
            </a:extLst>
          </p:cNvPr>
          <p:cNvSpPr/>
          <p:nvPr/>
        </p:nvSpPr>
        <p:spPr>
          <a:xfrm>
            <a:off x="3196047" y="5158112"/>
            <a:ext cx="210711" cy="643430"/>
          </a:xfrm>
          <a:prstGeom prst="leftBrace">
            <a:avLst/>
          </a:prstGeom>
          <a:ln w="28575">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AF048690-5F1A-3807-6965-A82E34D0D6C6}"/>
                  </a:ext>
                </a:extLst>
              </p:cNvPr>
              <p:cNvSpPr txBox="1"/>
              <p:nvPr/>
            </p:nvSpPr>
            <p:spPr>
              <a:xfrm>
                <a:off x="2889285" y="5232692"/>
                <a:ext cx="280422" cy="461665"/>
              </a:xfrm>
              <a:prstGeom prst="rect">
                <a:avLst/>
              </a:prstGeom>
              <a:noFill/>
              <a:ln>
                <a:no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0" i="1" dirty="0" smtClean="0">
                          <a:solidFill>
                            <a:srgbClr val="00B050"/>
                          </a:solidFill>
                          <a:latin typeface="Cambria Math" panose="02040503050406030204" pitchFamily="18" charset="0"/>
                        </a:rPr>
                        <m:t>𝛽</m:t>
                      </m:r>
                      <m:r>
                        <a:rPr lang="en-US" sz="2400" i="1" dirty="0" smtClean="0">
                          <a:latin typeface="Cambria Math" panose="02040503050406030204" pitchFamily="18" charset="0"/>
                        </a:rPr>
                        <m:t> </m:t>
                      </m:r>
                    </m:oMath>
                  </m:oMathPara>
                </a14:m>
                <a:endParaRPr lang="en-US" sz="2400" dirty="0"/>
              </a:p>
            </p:txBody>
          </p:sp>
        </mc:Choice>
        <mc:Fallback xmlns="">
          <p:sp>
            <p:nvSpPr>
              <p:cNvPr id="33" name="TextBox 32">
                <a:extLst>
                  <a:ext uri="{FF2B5EF4-FFF2-40B4-BE49-F238E27FC236}">
                    <a16:creationId xmlns:a16="http://schemas.microsoft.com/office/drawing/2014/main" id="{AF048690-5F1A-3807-6965-A82E34D0D6C6}"/>
                  </a:ext>
                </a:extLst>
              </p:cNvPr>
              <p:cNvSpPr txBox="1">
                <a:spLocks noRot="1" noChangeAspect="1" noMove="1" noResize="1" noEditPoints="1" noAdjustHandles="1" noChangeArrowheads="1" noChangeShapeType="1" noTextEdit="1"/>
              </p:cNvSpPr>
              <p:nvPr/>
            </p:nvSpPr>
            <p:spPr>
              <a:xfrm>
                <a:off x="2889285" y="5232692"/>
                <a:ext cx="280422" cy="461665"/>
              </a:xfrm>
              <a:prstGeom prst="rect">
                <a:avLst/>
              </a:prstGeom>
              <a:blipFill>
                <a:blip r:embed="rId9"/>
                <a:stretch>
                  <a:fillRect l="-19565" r="-47826" b="-17105"/>
                </a:stretch>
              </a:blipFill>
              <a:ln>
                <a:noFill/>
              </a:ln>
            </p:spPr>
            <p:txBody>
              <a:bodyPr/>
              <a:lstStyle/>
              <a:p>
                <a:r>
                  <a:rPr lang="es-CO">
                    <a:noFill/>
                  </a:rPr>
                  <a:t> </a:t>
                </a:r>
              </a:p>
            </p:txBody>
          </p:sp>
        </mc:Fallback>
      </mc:AlternateContent>
    </p:spTree>
    <p:extLst>
      <p:ext uri="{BB962C8B-B14F-4D97-AF65-F5344CB8AC3E}">
        <p14:creationId xmlns:p14="http://schemas.microsoft.com/office/powerpoint/2010/main" val="2905117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B578A1EA-5C66-9244-971F-F9788B243324}"/>
              </a:ext>
            </a:extLst>
          </p:cNvPr>
          <p:cNvSpPr>
            <a:spLocks noGrp="1"/>
          </p:cNvSpPr>
          <p:nvPr>
            <p:ph type="body" sz="quarter" idx="10"/>
          </p:nvPr>
        </p:nvSpPr>
        <p:spPr>
          <a:xfrm>
            <a:off x="2402358" y="188297"/>
            <a:ext cx="5617303" cy="444500"/>
          </a:xfrm>
        </p:spPr>
        <p:txBody>
          <a:bodyPr/>
          <a:lstStyle/>
          <a:p>
            <a:r>
              <a:rPr lang="es-CO" dirty="0"/>
              <a:t>Estimación no Lineal</a:t>
            </a:r>
            <a:br>
              <a:rPr lang="es-CO" dirty="0"/>
            </a:br>
            <a:r>
              <a:rPr lang="es-CO" dirty="0"/>
              <a:t>de la Regresión Discontinua</a:t>
            </a:r>
          </a:p>
        </p:txBody>
      </p:sp>
      <mc:AlternateContent xmlns:mc="http://schemas.openxmlformats.org/markup-compatibility/2006">
        <mc:Choice xmlns:a14="http://schemas.microsoft.com/office/drawing/2010/main" Requires="a14">
          <p:sp>
            <p:nvSpPr>
              <p:cNvPr id="3" name="Marcador de texto 2">
                <a:extLst>
                  <a:ext uri="{FF2B5EF4-FFF2-40B4-BE49-F238E27FC236}">
                    <a16:creationId xmlns:a16="http://schemas.microsoft.com/office/drawing/2014/main" id="{77D7B790-35EA-C845-B33C-FCE62B941E29}"/>
                  </a:ext>
                </a:extLst>
              </p:cNvPr>
              <p:cNvSpPr>
                <a:spLocks noGrp="1"/>
              </p:cNvSpPr>
              <p:nvPr>
                <p:ph type="body" sz="quarter" idx="11"/>
              </p:nvPr>
            </p:nvSpPr>
            <p:spPr>
              <a:xfrm>
                <a:off x="0" y="1204410"/>
                <a:ext cx="7871080" cy="4963886"/>
              </a:xfrm>
            </p:spPr>
            <p:txBody>
              <a:bodyPr/>
              <a:lstStyle/>
              <a:p>
                <a:pPr>
                  <a:spcAft>
                    <a:spcPts val="1200"/>
                  </a:spcAft>
                </a:pPr>
                <a:r>
                  <a:rPr lang="es-CO" sz="2400" dirty="0">
                    <a:latin typeface="Times" panose="02020603050405020304" pitchFamily="18" charset="0"/>
                    <a:cs typeface="Times" panose="02020603050405020304" pitchFamily="18" charset="0"/>
                  </a:rPr>
                  <a:t>Pero la relación entre </a:t>
                </a:r>
                <a14:m>
                  <m:oMath xmlns:m="http://schemas.openxmlformats.org/officeDocument/2006/math">
                    <m:sSub>
                      <m:sSubPr>
                        <m:ctrlPr>
                          <a:rPr lang="en-US" sz="2400" b="0" i="1" dirty="0" smtClean="0">
                            <a:latin typeface="Cambria Math" panose="02040503050406030204" pitchFamily="18" charset="0"/>
                          </a:rPr>
                        </m:ctrlPr>
                      </m:sSubPr>
                      <m:e>
                        <m:r>
                          <a:rPr lang="es-CO" sz="2400" i="1" dirty="0" smtClean="0">
                            <a:latin typeface="Cambria Math" panose="02040503050406030204" pitchFamily="18" charset="0"/>
                          </a:rPr>
                          <m:t>𝑥</m:t>
                        </m:r>
                      </m:e>
                      <m:sub>
                        <m:r>
                          <a:rPr lang="en-US" sz="2400" b="0" i="1" dirty="0" smtClean="0">
                            <a:latin typeface="Cambria Math" panose="02040503050406030204" pitchFamily="18" charset="0"/>
                          </a:rPr>
                          <m:t>𝑖</m:t>
                        </m:r>
                      </m:sub>
                    </m:sSub>
                  </m:oMath>
                </a14:m>
                <a:r>
                  <a:rPr lang="es-CO" sz="2400" dirty="0">
                    <a:latin typeface="Times" panose="02020603050405020304" pitchFamily="18" charset="0"/>
                    <a:cs typeface="Times" panose="02020603050405020304" pitchFamily="18" charset="0"/>
                  </a:rPr>
                  <a:t> y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𝑌</m:t>
                        </m:r>
                      </m:e>
                      <m:sub>
                        <m:r>
                          <a:rPr lang="en-US" sz="2400" b="0" i="1" smtClean="0">
                            <a:latin typeface="Cambria Math" panose="02040503050406030204" pitchFamily="18" charset="0"/>
                          </a:rPr>
                          <m:t>𝑖</m:t>
                        </m:r>
                      </m:sub>
                    </m:sSub>
                  </m:oMath>
                </a14:m>
                <a:r>
                  <a:rPr lang="es-CO" sz="2400" dirty="0">
                    <a:latin typeface="Times" panose="02020603050405020304" pitchFamily="18" charset="0"/>
                    <a:cs typeface="Times" panose="02020603050405020304" pitchFamily="18" charset="0"/>
                  </a:rPr>
                  <a:t> </a:t>
                </a:r>
                <a:r>
                  <a:rPr lang="es-CO" sz="2400" u="sng" dirty="0">
                    <a:latin typeface="Times" panose="02020603050405020304" pitchFamily="18" charset="0"/>
                    <a:cs typeface="Times" panose="02020603050405020304" pitchFamily="18" charset="0"/>
                  </a:rPr>
                  <a:t>no siempre es lineal</a:t>
                </a:r>
              </a:p>
              <a:p>
                <a:pPr>
                  <a:spcAft>
                    <a:spcPts val="1200"/>
                  </a:spcAft>
                </a:pPr>
                <a:r>
                  <a:rPr lang="es-CO" sz="2400" dirty="0">
                    <a:latin typeface="Times" panose="02020603050405020304" pitchFamily="18" charset="0"/>
                    <a:cs typeface="Times" panose="02020603050405020304" pitchFamily="18" charset="0"/>
                  </a:rPr>
                  <a:t>Si no se captura bien la relación </a:t>
                </a:r>
                <a14:m>
                  <m:oMath xmlns:m="http://schemas.openxmlformats.org/officeDocument/2006/math">
                    <m:r>
                      <a:rPr lang="en-US" sz="2400" i="1">
                        <a:latin typeface="Cambria Math" panose="02040503050406030204" pitchFamily="18" charset="0"/>
                      </a:rPr>
                      <m:t>𝐸</m:t>
                    </m:r>
                    <m:d>
                      <m:dPr>
                        <m:begChr m:val="["/>
                        <m:endChr m:val="]"/>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𝑌</m:t>
                            </m:r>
                          </m:e>
                          <m:sub>
                            <m:r>
                              <a:rPr lang="en-US" sz="2400" i="1">
                                <a:latin typeface="Cambria Math" panose="02040503050406030204" pitchFamily="18" charset="0"/>
                              </a:rPr>
                              <m:t>𝑜𝑖</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𝑖</m:t>
                            </m:r>
                          </m:sub>
                        </m:sSub>
                      </m:e>
                    </m:d>
                  </m:oMath>
                </a14:m>
                <a:r>
                  <a:rPr lang="es-CO" sz="2400" dirty="0">
                    <a:latin typeface="Times" panose="02020603050405020304" pitchFamily="18" charset="0"/>
                    <a:cs typeface="Times" panose="02020603050405020304" pitchFamily="18" charset="0"/>
                  </a:rPr>
                  <a:t>, se puede generar un </a:t>
                </a:r>
                <a:r>
                  <a:rPr lang="es-CO" sz="2400" u="sng" dirty="0">
                    <a:latin typeface="Times" panose="02020603050405020304" pitchFamily="18" charset="0"/>
                    <a:cs typeface="Times" panose="02020603050405020304" pitchFamily="18" charset="0"/>
                  </a:rPr>
                  <a:t>sesgo</a:t>
                </a:r>
                <a:r>
                  <a:rPr lang="es-CO" sz="2400" dirty="0">
                    <a:latin typeface="Times" panose="02020603050405020304" pitchFamily="18" charset="0"/>
                    <a:cs typeface="Times" panose="02020603050405020304" pitchFamily="18" charset="0"/>
                  </a:rPr>
                  <a:t> en la estimación del salto que ocurre en </a:t>
                </a:r>
                <a14:m>
                  <m:oMath xmlns:m="http://schemas.openxmlformats.org/officeDocument/2006/math">
                    <m:acc>
                      <m:accPr>
                        <m:chr m:val="̅"/>
                        <m:ctrlPr>
                          <a:rPr lang="en-US" sz="2400" b="0" i="1" dirty="0" smtClean="0">
                            <a:latin typeface="Cambria Math" panose="02040503050406030204" pitchFamily="18" charset="0"/>
                          </a:rPr>
                        </m:ctrlPr>
                      </m:accPr>
                      <m:e>
                        <m:r>
                          <a:rPr lang="en-US" sz="2400" b="0" i="1" dirty="0" smtClean="0">
                            <a:latin typeface="Cambria Math" panose="02040503050406030204" pitchFamily="18" charset="0"/>
                          </a:rPr>
                          <m:t>𝑥</m:t>
                        </m:r>
                      </m:e>
                    </m:acc>
                  </m:oMath>
                </a14:m>
                <a:r>
                  <a:rPr lang="es-CO" sz="2400" dirty="0">
                    <a:latin typeface="Times" panose="02020603050405020304" pitchFamily="18" charset="0"/>
                    <a:cs typeface="Times" panose="02020603050405020304" pitchFamily="18" charset="0"/>
                  </a:rPr>
                  <a:t> cuando alrededor del umbral.</a:t>
                </a:r>
              </a:p>
              <a:p>
                <a:pPr>
                  <a:spcAft>
                    <a:spcPts val="1200"/>
                  </a:spcAft>
                </a:pPr>
                <a:r>
                  <a:rPr lang="es-CO" sz="2400" dirty="0">
                    <a:latin typeface="Times" panose="02020603050405020304" pitchFamily="18" charset="0"/>
                    <a:cs typeface="Times" panose="02020603050405020304" pitchFamily="18" charset="0"/>
                  </a:rPr>
                  <a:t>El modelo más general de RD</a:t>
                </a:r>
                <a:r>
                  <a:rPr lang="en-US" sz="2400" dirty="0">
                    <a:latin typeface="Times" panose="02020603050405020304" pitchFamily="18" charset="0"/>
                    <a:cs typeface="Times" panose="02020603050405020304" pitchFamily="18" charset="0"/>
                  </a:rPr>
                  <a:t> es</a:t>
                </a:r>
                <a:r>
                  <a:rPr lang="es-CO" sz="2400" dirty="0">
                    <a:latin typeface="Times" panose="02020603050405020304" pitchFamily="18" charset="0"/>
                    <a:cs typeface="Times" panose="02020603050405020304" pitchFamily="18" charset="0"/>
                  </a:rPr>
                  <a:t>:</a:t>
                </a:r>
              </a:p>
              <a:p>
                <a:pPr marL="0" indent="0">
                  <a:spcAft>
                    <a:spcPts val="1200"/>
                  </a:spcAft>
                  <a:buNone/>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𝑌</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m:t>
                      </m:r>
                      <m:r>
                        <a:rPr lang="en-US" sz="2400" b="0" i="1" smtClean="0">
                          <a:latin typeface="Cambria Math" panose="02040503050406030204" pitchFamily="18" charset="0"/>
                        </a:rPr>
                        <m:t>𝛼</m:t>
                      </m:r>
                      <m:r>
                        <a:rPr lang="en-US" sz="2400" b="0" i="1" smtClean="0">
                          <a:latin typeface="Cambria Math" panose="02040503050406030204" pitchFamily="18" charset="0"/>
                        </a:rPr>
                        <m:t>+</m:t>
                      </m:r>
                      <m:r>
                        <a:rPr lang="en-US" sz="2400" b="0" i="1" smtClean="0">
                          <a:latin typeface="Cambria Math" panose="02040503050406030204" pitchFamily="18" charset="0"/>
                        </a:rPr>
                        <m:t>𝑓</m:t>
                      </m:r>
                      <m:d>
                        <m:dPr>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𝑖</m:t>
                              </m:r>
                            </m:sub>
                          </m:sSub>
                        </m:e>
                      </m:d>
                      <m:r>
                        <a:rPr lang="en-US" sz="2400" b="0" i="1" smtClean="0">
                          <a:latin typeface="Cambria Math" panose="02040503050406030204" pitchFamily="18" charset="0"/>
                        </a:rPr>
                        <m:t>+</m:t>
                      </m:r>
                      <m:r>
                        <a:rPr lang="en-US" sz="2400" b="0" i="1" smtClean="0">
                          <a:solidFill>
                            <a:srgbClr val="00B050"/>
                          </a:solidFill>
                          <a:latin typeface="Cambria Math" panose="02040503050406030204" pitchFamily="18" charset="0"/>
                        </a:rPr>
                        <m:t>𝛽</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𝐷</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𝜂</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    (2)</m:t>
                      </m:r>
                    </m:oMath>
                  </m:oMathPara>
                </a14:m>
                <a:endParaRPr lang="es-CO" sz="2400" dirty="0">
                  <a:latin typeface="Times" panose="02020603050405020304" pitchFamily="18" charset="0"/>
                  <a:cs typeface="Times" panose="02020603050405020304" pitchFamily="18" charset="0"/>
                </a:endParaRPr>
              </a:p>
              <a:p>
                <a:pPr marL="0" indent="0" algn="just">
                  <a:spcAft>
                    <a:spcPts val="1200"/>
                  </a:spcAft>
                  <a:buNone/>
                </a:pPr>
                <a14:m>
                  <m:oMath xmlns:m="http://schemas.openxmlformats.org/officeDocument/2006/math">
                    <m:r>
                      <a:rPr lang="en-US" sz="2400" b="0" i="1" smtClean="0">
                        <a:latin typeface="Cambria Math" panose="02040503050406030204" pitchFamily="18" charset="0"/>
                      </a:rPr>
                      <m:t>𝑓</m:t>
                    </m:r>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m:t>
                    </m:r>
                  </m:oMath>
                </a14:m>
                <a:r>
                  <a:rPr lang="es-CO" sz="2400" dirty="0">
                    <a:latin typeface="Times" panose="02020603050405020304" pitchFamily="18" charset="0"/>
                    <a:cs typeface="Times" panose="02020603050405020304" pitchFamily="18" charset="0"/>
                  </a:rPr>
                  <a:t> es la </a:t>
                </a:r>
                <a:r>
                  <a:rPr lang="es-CO" sz="2400" u="sng" dirty="0">
                    <a:latin typeface="Times" panose="02020603050405020304" pitchFamily="18" charset="0"/>
                    <a:cs typeface="Times" panose="02020603050405020304" pitchFamily="18" charset="0"/>
                  </a:rPr>
                  <a:t>forma funcional </a:t>
                </a:r>
                <a:r>
                  <a:rPr lang="es-CO" sz="2400" dirty="0">
                    <a:latin typeface="Times" panose="02020603050405020304" pitchFamily="18" charset="0"/>
                    <a:cs typeface="Times" panose="02020603050405020304" pitchFamily="18" charset="0"/>
                  </a:rPr>
                  <a:t>que se usa para capturar la relación </a:t>
                </a:r>
                <a14:m>
                  <m:oMath xmlns:m="http://schemas.openxmlformats.org/officeDocument/2006/math">
                    <m:r>
                      <a:rPr lang="en-US" sz="2400" i="1">
                        <a:latin typeface="Cambria Math" panose="02040503050406030204" pitchFamily="18" charset="0"/>
                      </a:rPr>
                      <m:t>𝐸</m:t>
                    </m:r>
                    <m:d>
                      <m:dPr>
                        <m:begChr m:val="["/>
                        <m:endChr m:val="]"/>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𝑌</m:t>
                            </m:r>
                          </m:e>
                          <m:sub>
                            <m:r>
                              <a:rPr lang="en-US" sz="2400" i="1">
                                <a:latin typeface="Cambria Math" panose="02040503050406030204" pitchFamily="18" charset="0"/>
                              </a:rPr>
                              <m:t>𝑜𝑖</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𝑖</m:t>
                            </m:r>
                          </m:sub>
                        </m:sSub>
                      </m:e>
                    </m:d>
                  </m:oMath>
                </a14:m>
                <a:endParaRPr lang="es-CO" sz="2400" dirty="0">
                  <a:latin typeface="Times" panose="02020603050405020304" pitchFamily="18" charset="0"/>
                  <a:cs typeface="Times" panose="02020603050405020304" pitchFamily="18" charset="0"/>
                </a:endParaRPr>
              </a:p>
              <a:p>
                <a:pPr>
                  <a:spcAft>
                    <a:spcPts val="1200"/>
                  </a:spcAft>
                </a:pPr>
                <a14:m>
                  <m:oMath xmlns:m="http://schemas.openxmlformats.org/officeDocument/2006/math">
                    <m:r>
                      <a:rPr lang="en-US" sz="2400" i="1">
                        <a:solidFill>
                          <a:srgbClr val="00B050"/>
                        </a:solidFill>
                        <a:latin typeface="Cambria Math" panose="02040503050406030204" pitchFamily="18" charset="0"/>
                      </a:rPr>
                      <m:t>𝛽</m:t>
                    </m:r>
                  </m:oMath>
                </a14:m>
                <a:r>
                  <a:rPr lang="es-CO" sz="2400" dirty="0">
                    <a:latin typeface="Times" panose="02020603050405020304" pitchFamily="18" charset="0"/>
                    <a:cs typeface="Times" panose="02020603050405020304" pitchFamily="18" charset="0"/>
                  </a:rPr>
                  <a:t> es el impacto de ser elegible para el tratamiento, sobre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𝑌</m:t>
                        </m:r>
                      </m:e>
                      <m:sub>
                        <m:r>
                          <a:rPr lang="en-US" sz="2400" b="0" i="1" smtClean="0">
                            <a:latin typeface="Cambria Math" panose="02040503050406030204" pitchFamily="18" charset="0"/>
                          </a:rPr>
                          <m:t>𝑖</m:t>
                        </m:r>
                      </m:sub>
                    </m:sSub>
                  </m:oMath>
                </a14:m>
                <a:endParaRPr lang="es-CO" sz="2400" dirty="0">
                  <a:latin typeface="Times" panose="02020603050405020304" pitchFamily="18" charset="0"/>
                  <a:cs typeface="Times" panose="02020603050405020304" pitchFamily="18" charset="0"/>
                </a:endParaRPr>
              </a:p>
              <a:p>
                <a:pPr>
                  <a:spcAft>
                    <a:spcPts val="1200"/>
                  </a:spcAft>
                </a:pPr>
                <a:r>
                  <a:rPr lang="es-CO" sz="2400" dirty="0">
                    <a:latin typeface="Times" panose="02020603050405020304" pitchFamily="18" charset="0"/>
                    <a:cs typeface="Times" panose="02020603050405020304" pitchFamily="18" charset="0"/>
                  </a:rPr>
                  <a:t>En </a:t>
                </a:r>
                <a14:m>
                  <m:oMath xmlns:m="http://schemas.openxmlformats.org/officeDocument/2006/math">
                    <m:r>
                      <a:rPr lang="en-US" sz="2400" b="0" i="1" smtClean="0">
                        <a:latin typeface="Cambria Math" panose="02040503050406030204" pitchFamily="18" charset="0"/>
                      </a:rPr>
                      <m:t>𝑓</m:t>
                    </m:r>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m:t>
                    </m:r>
                  </m:oMath>
                </a14:m>
                <a:r>
                  <a:rPr lang="es-CO" sz="2400" dirty="0">
                    <a:latin typeface="Times" panose="02020603050405020304" pitchFamily="18" charset="0"/>
                    <a:cs typeface="Times" panose="02020603050405020304" pitchFamily="18" charset="0"/>
                  </a:rPr>
                  <a:t> se pueden usar </a:t>
                </a:r>
                <a:r>
                  <a:rPr lang="es-CO" sz="2400" u="sng" dirty="0">
                    <a:latin typeface="Times" panose="02020603050405020304" pitchFamily="18" charset="0"/>
                    <a:cs typeface="Times" panose="02020603050405020304" pitchFamily="18" charset="0"/>
                  </a:rPr>
                  <a:t>funciones polinomiales</a:t>
                </a:r>
                <a:r>
                  <a:rPr lang="es-CO" sz="2400" dirty="0">
                    <a:latin typeface="Times" panose="02020603050405020304" pitchFamily="18" charset="0"/>
                    <a:cs typeface="Times" panose="02020603050405020304" pitchFamily="18" charset="0"/>
                  </a:rPr>
                  <a:t>, diferentes de </a:t>
                </a:r>
                <a:r>
                  <a:rPr lang="es-CO" sz="2400" u="sng" dirty="0">
                    <a:latin typeface="Times" panose="02020603050405020304" pitchFamily="18" charset="0"/>
                    <a:cs typeface="Times" panose="02020603050405020304" pitchFamily="18" charset="0"/>
                  </a:rPr>
                  <a:t>cada lado</a:t>
                </a:r>
                <a:r>
                  <a:rPr lang="es-CO" sz="2400" dirty="0">
                    <a:latin typeface="Times" panose="02020603050405020304" pitchFamily="18" charset="0"/>
                    <a:cs typeface="Times" panose="02020603050405020304" pitchFamily="18" charset="0"/>
                  </a:rPr>
                  <a:t>.</a:t>
                </a:r>
                <a:br>
                  <a:rPr lang="es-CO" sz="2400" dirty="0">
                    <a:latin typeface="Times" panose="02020603050405020304" pitchFamily="18" charset="0"/>
                    <a:cs typeface="Times" panose="02020603050405020304" pitchFamily="18" charset="0"/>
                  </a:rPr>
                </a:br>
                <a:r>
                  <a:rPr lang="es-CO" sz="2400" dirty="0">
                    <a:latin typeface="Times" panose="02020603050405020304" pitchFamily="18" charset="0"/>
                    <a:cs typeface="Times" panose="02020603050405020304" pitchFamily="18" charset="0"/>
                  </a:rPr>
                  <a:t>La </a:t>
                </a:r>
                <a:r>
                  <a:rPr lang="es-CO" sz="2400" u="sng" dirty="0">
                    <a:latin typeface="Times" panose="02020603050405020304" pitchFamily="18" charset="0"/>
                    <a:cs typeface="Times" panose="02020603050405020304" pitchFamily="18" charset="0"/>
                  </a:rPr>
                  <a:t>literatura</a:t>
                </a:r>
                <a:r>
                  <a:rPr lang="es-CO" sz="2400" dirty="0">
                    <a:latin typeface="Times" panose="02020603050405020304" pitchFamily="18" charset="0"/>
                    <a:cs typeface="Times" panose="02020603050405020304" pitchFamily="18" charset="0"/>
                  </a:rPr>
                  <a:t> recomienda una regresión lineal local (lineal, pero no paramétrica, ponderada).</a:t>
                </a:r>
              </a:p>
              <a:p>
                <a:pPr>
                  <a:spcAft>
                    <a:spcPts val="1200"/>
                  </a:spcAft>
                </a:pPr>
                <a:r>
                  <a:rPr lang="es-CO" sz="2400" dirty="0">
                    <a:latin typeface="Times" panose="02020603050405020304" pitchFamily="18" charset="0"/>
                    <a:cs typeface="Times" panose="02020603050405020304" pitchFamily="18" charset="0"/>
                  </a:rPr>
                  <a:t>También es posible incluir </a:t>
                </a:r>
                <a:r>
                  <a:rPr lang="es-CO" sz="2400" u="sng" dirty="0">
                    <a:latin typeface="Times" panose="02020603050405020304" pitchFamily="18" charset="0"/>
                    <a:cs typeface="Times" panose="02020603050405020304" pitchFamily="18" charset="0"/>
                  </a:rPr>
                  <a:t>otros controles </a:t>
                </a:r>
                <a:r>
                  <a:rPr lang="es-CO" sz="2400" dirty="0">
                    <a:latin typeface="Times" panose="02020603050405020304" pitchFamily="18" charset="0"/>
                    <a:cs typeface="Times" panose="02020603050405020304" pitchFamily="18" charset="0"/>
                  </a:rPr>
                  <a:t>en la regresión </a:t>
                </a:r>
              </a:p>
            </p:txBody>
          </p:sp>
        </mc:Choice>
        <mc:Fallback>
          <p:sp>
            <p:nvSpPr>
              <p:cNvPr id="3" name="Marcador de texto 2">
                <a:extLst>
                  <a:ext uri="{FF2B5EF4-FFF2-40B4-BE49-F238E27FC236}">
                    <a16:creationId xmlns:a16="http://schemas.microsoft.com/office/drawing/2014/main" id="{77D7B790-35EA-C845-B33C-FCE62B941E29}"/>
                  </a:ext>
                </a:extLst>
              </p:cNvPr>
              <p:cNvSpPr>
                <a:spLocks noGrp="1" noRot="1" noChangeAspect="1" noMove="1" noResize="1" noEditPoints="1" noAdjustHandles="1" noChangeArrowheads="1" noChangeShapeType="1" noTextEdit="1"/>
              </p:cNvSpPr>
              <p:nvPr>
                <p:ph type="body" sz="quarter" idx="11"/>
              </p:nvPr>
            </p:nvSpPr>
            <p:spPr>
              <a:xfrm>
                <a:off x="0" y="1204410"/>
                <a:ext cx="7871080" cy="4963886"/>
              </a:xfrm>
              <a:blipFill>
                <a:blip r:embed="rId2"/>
                <a:stretch>
                  <a:fillRect/>
                </a:stretch>
              </a:blipFill>
            </p:spPr>
            <p:txBody>
              <a:bodyPr/>
              <a:lstStyle/>
              <a:p>
                <a:r>
                  <a:rPr lang="en-US">
                    <a:noFill/>
                  </a:rPr>
                  <a:t> </a:t>
                </a:r>
              </a:p>
            </p:txBody>
          </p:sp>
        </mc:Fallback>
      </mc:AlternateContent>
      <p:pic>
        <p:nvPicPr>
          <p:cNvPr id="35" name="Picture 34">
            <a:extLst>
              <a:ext uri="{FF2B5EF4-FFF2-40B4-BE49-F238E27FC236}">
                <a16:creationId xmlns:a16="http://schemas.microsoft.com/office/drawing/2014/main" id="{A57A2279-4918-C6D0-548E-D3919311E57C}"/>
              </a:ext>
            </a:extLst>
          </p:cNvPr>
          <p:cNvPicPr>
            <a:picLocks noChangeAspect="1"/>
          </p:cNvPicPr>
          <p:nvPr/>
        </p:nvPicPr>
        <p:blipFill>
          <a:blip r:embed="rId3"/>
          <a:stretch>
            <a:fillRect/>
          </a:stretch>
        </p:blipFill>
        <p:spPr>
          <a:xfrm>
            <a:off x="7871080" y="410547"/>
            <a:ext cx="4456584" cy="6447453"/>
          </a:xfrm>
          <a:prstGeom prst="rect">
            <a:avLst/>
          </a:prstGeom>
        </p:spPr>
      </p:pic>
    </p:spTree>
    <p:extLst>
      <p:ext uri="{BB962C8B-B14F-4D97-AF65-F5344CB8AC3E}">
        <p14:creationId xmlns:p14="http://schemas.microsoft.com/office/powerpoint/2010/main" val="10534443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B578A1EA-5C66-9244-971F-F9788B243324}"/>
              </a:ext>
            </a:extLst>
          </p:cNvPr>
          <p:cNvSpPr>
            <a:spLocks noGrp="1"/>
          </p:cNvSpPr>
          <p:nvPr>
            <p:ph type="body" sz="quarter" idx="10"/>
          </p:nvPr>
        </p:nvSpPr>
        <p:spPr>
          <a:xfrm>
            <a:off x="2402358" y="251926"/>
            <a:ext cx="8516202" cy="444500"/>
          </a:xfrm>
        </p:spPr>
        <p:txBody>
          <a:bodyPr/>
          <a:lstStyle/>
          <a:p>
            <a:r>
              <a:rPr lang="es-CO" dirty="0"/>
              <a:t>Regresión Discontinua “Nítida” o “Difusa”</a:t>
            </a:r>
          </a:p>
        </p:txBody>
      </p:sp>
      <mc:AlternateContent xmlns:mc="http://schemas.openxmlformats.org/markup-compatibility/2006">
        <mc:Choice xmlns:a14="http://schemas.microsoft.com/office/drawing/2010/main" Requires="a14">
          <p:sp>
            <p:nvSpPr>
              <p:cNvPr id="3" name="Marcador de texto 2">
                <a:extLst>
                  <a:ext uri="{FF2B5EF4-FFF2-40B4-BE49-F238E27FC236}">
                    <a16:creationId xmlns:a16="http://schemas.microsoft.com/office/drawing/2014/main" id="{77D7B790-35EA-C845-B33C-FCE62B941E29}"/>
                  </a:ext>
                </a:extLst>
              </p:cNvPr>
              <p:cNvSpPr>
                <a:spLocks noGrp="1"/>
              </p:cNvSpPr>
              <p:nvPr>
                <p:ph type="body" sz="quarter" idx="11"/>
              </p:nvPr>
            </p:nvSpPr>
            <p:spPr>
              <a:xfrm>
                <a:off x="211875" y="1250893"/>
                <a:ext cx="11614940" cy="4963886"/>
              </a:xfrm>
            </p:spPr>
            <p:txBody>
              <a:bodyPr/>
              <a:lstStyle/>
              <a:p>
                <a:pPr>
                  <a:spcAft>
                    <a:spcPts val="1200"/>
                  </a:spcAft>
                </a:pPr>
                <a:r>
                  <a:rPr lang="es-CO" sz="2400" dirty="0">
                    <a:latin typeface="Times" panose="02020603050405020304" pitchFamily="18" charset="0"/>
                    <a:cs typeface="Times" panose="02020603050405020304" pitchFamily="18" charset="0"/>
                  </a:rPr>
                  <a:t>En una Regresión Discontinuada </a:t>
                </a:r>
                <a:r>
                  <a:rPr lang="es-CO" sz="2400" u="sng" dirty="0">
                    <a:latin typeface="Times" panose="02020603050405020304" pitchFamily="18" charset="0"/>
                    <a:cs typeface="Times" panose="02020603050405020304" pitchFamily="18" charset="0"/>
                  </a:rPr>
                  <a:t>Nítida</a:t>
                </a:r>
                <a:r>
                  <a:rPr lang="es-CO" sz="2400" dirty="0">
                    <a:latin typeface="Times" panose="02020603050405020304" pitchFamily="18" charset="0"/>
                    <a:cs typeface="Times" panose="02020603050405020304" pitchFamily="18" charset="0"/>
                  </a:rPr>
                  <a:t>, el % de tratados pasa </a:t>
                </a:r>
                <a:r>
                  <a:rPr lang="es-CO" sz="2400" u="sng" dirty="0">
                    <a:latin typeface="Times" panose="02020603050405020304" pitchFamily="18" charset="0"/>
                    <a:cs typeface="Times" panose="02020603050405020304" pitchFamily="18" charset="0"/>
                  </a:rPr>
                  <a:t>del 0% al 100%</a:t>
                </a:r>
                <a:r>
                  <a:rPr lang="es-CO" sz="2400" dirty="0">
                    <a:latin typeface="Times" panose="02020603050405020304" pitchFamily="18" charset="0"/>
                    <a:cs typeface="Times" panose="02020603050405020304" pitchFamily="18" charset="0"/>
                  </a:rPr>
                  <a:t> entre un lado del umbral de elegibilidad y el otro.</a:t>
                </a:r>
              </a:p>
              <a:p>
                <a:pPr>
                  <a:spcAft>
                    <a:spcPts val="1200"/>
                  </a:spcAft>
                </a:pPr>
                <a:r>
                  <a:rPr lang="es-CO" sz="2400" dirty="0">
                    <a:latin typeface="Times" panose="02020603050405020304" pitchFamily="18" charset="0"/>
                    <a:cs typeface="Times" panose="02020603050405020304" pitchFamily="18" charset="0"/>
                  </a:rPr>
                  <a:t>Mientras que en una Regresión Discontinua “</a:t>
                </a:r>
                <a:r>
                  <a:rPr lang="es-CO" sz="2400" u="sng" dirty="0">
                    <a:latin typeface="Times" panose="02020603050405020304" pitchFamily="18" charset="0"/>
                    <a:cs typeface="Times" panose="02020603050405020304" pitchFamily="18" charset="0"/>
                  </a:rPr>
                  <a:t>Difusa</a:t>
                </a:r>
                <a:r>
                  <a:rPr lang="es-CO" sz="2400" dirty="0">
                    <a:latin typeface="Times" panose="02020603050405020304" pitchFamily="18" charset="0"/>
                    <a:cs typeface="Times" panose="02020603050405020304" pitchFamily="18" charset="0"/>
                  </a:rPr>
                  <a:t>” (</a:t>
                </a:r>
                <a:r>
                  <a:rPr lang="es-CO" sz="2400" i="1" dirty="0" err="1">
                    <a:latin typeface="Times" panose="02020603050405020304" pitchFamily="18" charset="0"/>
                    <a:cs typeface="Times" panose="02020603050405020304" pitchFamily="18" charset="0"/>
                  </a:rPr>
                  <a:t>Fuzzy</a:t>
                </a:r>
                <a:r>
                  <a:rPr lang="es-CO" sz="2400" i="1" dirty="0">
                    <a:latin typeface="Times" panose="02020603050405020304" pitchFamily="18" charset="0"/>
                    <a:cs typeface="Times" panose="02020603050405020304" pitchFamily="18" charset="0"/>
                  </a:rPr>
                  <a:t> </a:t>
                </a:r>
                <a:r>
                  <a:rPr lang="es-CO" sz="2400" i="1" dirty="0" err="1">
                    <a:latin typeface="Times" panose="02020603050405020304" pitchFamily="18" charset="0"/>
                    <a:cs typeface="Times" panose="02020603050405020304" pitchFamily="18" charset="0"/>
                  </a:rPr>
                  <a:t>Regression</a:t>
                </a:r>
                <a:r>
                  <a:rPr lang="es-CO" sz="2400" i="1" dirty="0">
                    <a:latin typeface="Times" panose="02020603050405020304" pitchFamily="18" charset="0"/>
                    <a:cs typeface="Times" panose="02020603050405020304" pitchFamily="18" charset="0"/>
                  </a:rPr>
                  <a:t> </a:t>
                </a:r>
                <a:r>
                  <a:rPr lang="es-CO" sz="2400" i="1" dirty="0" err="1">
                    <a:latin typeface="Times" panose="02020603050405020304" pitchFamily="18" charset="0"/>
                    <a:cs typeface="Times" panose="02020603050405020304" pitchFamily="18" charset="0"/>
                  </a:rPr>
                  <a:t>Discontinuity</a:t>
                </a:r>
                <a:r>
                  <a:rPr lang="es-CO" sz="2400" i="1" dirty="0">
                    <a:latin typeface="Times" panose="02020603050405020304" pitchFamily="18" charset="0"/>
                    <a:cs typeface="Times" panose="02020603050405020304" pitchFamily="18" charset="0"/>
                  </a:rPr>
                  <a:t> </a:t>
                </a:r>
                <a:r>
                  <a:rPr lang="es-CO" sz="2400" dirty="0">
                    <a:latin typeface="Times" panose="02020603050405020304" pitchFamily="18" charset="0"/>
                    <a:cs typeface="Times" panose="02020603050405020304" pitchFamily="18" charset="0"/>
                  </a:rPr>
                  <a:t>en inglés) , el cambio en la </a:t>
                </a:r>
                <a:r>
                  <a:rPr lang="es-CO" sz="2400" u="sng" dirty="0">
                    <a:latin typeface="Times" panose="02020603050405020304" pitchFamily="18" charset="0"/>
                    <a:cs typeface="Times" panose="02020603050405020304" pitchFamily="18" charset="0"/>
                  </a:rPr>
                  <a:t>probabilidad de estar tratado </a:t>
                </a:r>
                <a:r>
                  <a:rPr lang="es-CO" sz="2400" dirty="0">
                    <a:latin typeface="Times" panose="02020603050405020304" pitchFamily="18" charset="0"/>
                    <a:cs typeface="Times" panose="02020603050405020304" pitchFamily="18" charset="0"/>
                  </a:rPr>
                  <a:t>debe ser significativo (y suficientemente alto para el poder de la estimación), pero no es del 100%.  </a:t>
                </a:r>
              </a:p>
              <a:p>
                <a:pPr>
                  <a:spcAft>
                    <a:spcPts val="1200"/>
                  </a:spcAft>
                </a:pPr>
                <a:endParaRPr lang="es-CO" sz="2400" dirty="0">
                  <a:latin typeface="Times" panose="02020603050405020304" pitchFamily="18" charset="0"/>
                  <a:cs typeface="Times" panose="02020603050405020304" pitchFamily="18" charset="0"/>
                </a:endParaRPr>
              </a:p>
              <a:p>
                <a:pPr marL="0" indent="0">
                  <a:lnSpc>
                    <a:spcPct val="100000"/>
                  </a:lnSpc>
                  <a:spcAft>
                    <a:spcPts val="1200"/>
                  </a:spcAft>
                  <a:buNone/>
                </a:pPr>
                <a:r>
                  <a:rPr lang="es-CO" sz="2400" b="0" dirty="0">
                    <a:latin typeface="Times" panose="02020603050405020304" pitchFamily="18" charset="0"/>
                    <a:cs typeface="Times" panose="02020603050405020304" pitchFamily="18" charset="0"/>
                  </a:rPr>
                  <a:t>Si </a:t>
                </a:r>
                <a14:m>
                  <m:oMath xmlns:m="http://schemas.openxmlformats.org/officeDocument/2006/math">
                    <m:sSub>
                      <m:sSubPr>
                        <m:ctrlPr>
                          <a:rPr lang="es-CO" sz="2400" b="0" i="1" smtClean="0">
                            <a:latin typeface="Cambria Math" panose="02040503050406030204" pitchFamily="18" charset="0"/>
                          </a:rPr>
                        </m:ctrlPr>
                      </m:sSubPr>
                      <m:e>
                        <m:r>
                          <a:rPr lang="es-CO" sz="2400" b="0" i="1" smtClean="0">
                            <a:latin typeface="Cambria Math" panose="02040503050406030204" pitchFamily="18" charset="0"/>
                          </a:rPr>
                          <m:t>𝐷</m:t>
                        </m:r>
                      </m:e>
                      <m:sub>
                        <m:r>
                          <a:rPr lang="es-CO" sz="2400" b="0" i="1" smtClean="0">
                            <a:latin typeface="Cambria Math" panose="02040503050406030204" pitchFamily="18" charset="0"/>
                          </a:rPr>
                          <m:t>𝑖</m:t>
                        </m:r>
                      </m:sub>
                    </m:sSub>
                    <m:r>
                      <a:rPr lang="es-CO" sz="2400" b="0" i="1" smtClean="0">
                        <a:latin typeface="Cambria Math" panose="02040503050406030204" pitchFamily="18" charset="0"/>
                      </a:rPr>
                      <m:t>=</m:t>
                    </m:r>
                    <m:d>
                      <m:dPr>
                        <m:begChr m:val="{"/>
                        <m:endChr m:val=""/>
                        <m:ctrlPr>
                          <a:rPr lang="es-CO" sz="2400" b="0" i="1" smtClean="0">
                            <a:latin typeface="Cambria Math" panose="02040503050406030204" pitchFamily="18" charset="0"/>
                          </a:rPr>
                        </m:ctrlPr>
                      </m:dPr>
                      <m:e>
                        <m:eqArr>
                          <m:eqArrPr>
                            <m:ctrlPr>
                              <a:rPr lang="es-CO" sz="2400" b="0" i="1" smtClean="0">
                                <a:latin typeface="Cambria Math" panose="02040503050406030204" pitchFamily="18" charset="0"/>
                              </a:rPr>
                            </m:ctrlPr>
                          </m:eqArrPr>
                          <m:e>
                            <m:r>
                              <a:rPr lang="es-CO" sz="2400" b="0" i="1" smtClean="0">
                                <a:latin typeface="Cambria Math" panose="02040503050406030204" pitchFamily="18" charset="0"/>
                              </a:rPr>
                              <m:t>1 </m:t>
                            </m:r>
                            <m:r>
                              <a:rPr lang="es-CO" sz="2400" b="0" i="1" smtClean="0">
                                <a:latin typeface="Cambria Math" panose="02040503050406030204" pitchFamily="18" charset="0"/>
                              </a:rPr>
                              <m:t>𝑠𝑖</m:t>
                            </m:r>
                            <m:r>
                              <a:rPr lang="es-CO" sz="2400" b="0" i="1" smtClean="0">
                                <a:latin typeface="Cambria Math" panose="02040503050406030204" pitchFamily="18" charset="0"/>
                              </a:rPr>
                              <m:t> </m:t>
                            </m:r>
                            <m:sSub>
                              <m:sSubPr>
                                <m:ctrlPr>
                                  <a:rPr lang="es-CO" sz="2400" b="0" i="1" smtClean="0">
                                    <a:latin typeface="Cambria Math" panose="02040503050406030204" pitchFamily="18" charset="0"/>
                                  </a:rPr>
                                </m:ctrlPr>
                              </m:sSubPr>
                              <m:e>
                                <m:r>
                                  <a:rPr lang="es-CO" sz="2400" b="0" i="1" smtClean="0">
                                    <a:latin typeface="Cambria Math" panose="02040503050406030204" pitchFamily="18" charset="0"/>
                                  </a:rPr>
                                  <m:t>𝑥</m:t>
                                </m:r>
                              </m:e>
                              <m:sub>
                                <m:r>
                                  <a:rPr lang="es-CO" sz="2400" b="0" i="1" smtClean="0">
                                    <a:latin typeface="Cambria Math" panose="02040503050406030204" pitchFamily="18" charset="0"/>
                                  </a:rPr>
                                  <m:t>𝑖</m:t>
                                </m:r>
                              </m:sub>
                            </m:sSub>
                            <m:r>
                              <a:rPr lang="es-CO" sz="2400" b="0" i="1" smtClean="0">
                                <a:latin typeface="Cambria Math" panose="02040503050406030204" pitchFamily="18" charset="0"/>
                              </a:rPr>
                              <m:t>&gt;</m:t>
                            </m:r>
                            <m:acc>
                              <m:accPr>
                                <m:chr m:val="̅"/>
                                <m:ctrlPr>
                                  <a:rPr lang="es-CO" sz="2400" b="0" i="1" smtClean="0">
                                    <a:latin typeface="Cambria Math" panose="02040503050406030204" pitchFamily="18" charset="0"/>
                                  </a:rPr>
                                </m:ctrlPr>
                              </m:accPr>
                              <m:e>
                                <m:r>
                                  <a:rPr lang="es-CO" sz="2400" b="0" i="1" smtClean="0">
                                    <a:latin typeface="Cambria Math" panose="02040503050406030204" pitchFamily="18" charset="0"/>
                                  </a:rPr>
                                  <m:t>𝑥</m:t>
                                </m:r>
                              </m:e>
                            </m:acc>
                          </m:e>
                          <m:e>
                            <m:r>
                              <a:rPr lang="es-CO" sz="2400" i="1" smtClean="0">
                                <a:latin typeface="Cambria Math" panose="02040503050406030204" pitchFamily="18" charset="0"/>
                              </a:rPr>
                              <m:t>0</m:t>
                            </m:r>
                            <m:r>
                              <a:rPr lang="es-CO" sz="2400" b="0" i="1" smtClean="0">
                                <a:latin typeface="Cambria Math" panose="02040503050406030204" pitchFamily="18" charset="0"/>
                              </a:rPr>
                              <m:t> </m:t>
                            </m:r>
                            <m:r>
                              <a:rPr lang="es-CO" sz="2400" i="1" smtClean="0">
                                <a:latin typeface="Cambria Math" panose="02040503050406030204" pitchFamily="18" charset="0"/>
                              </a:rPr>
                              <m:t>𝑠𝑖</m:t>
                            </m:r>
                            <m:r>
                              <a:rPr lang="es-CO" sz="2400" i="1" smtClean="0">
                                <a:latin typeface="Cambria Math" panose="02040503050406030204" pitchFamily="18" charset="0"/>
                              </a:rPr>
                              <m:t> </m:t>
                            </m:r>
                            <m:sSub>
                              <m:sSubPr>
                                <m:ctrlPr>
                                  <a:rPr lang="es-CO" sz="2400" i="1" smtClean="0">
                                    <a:latin typeface="Cambria Math" panose="02040503050406030204" pitchFamily="18" charset="0"/>
                                  </a:rPr>
                                </m:ctrlPr>
                              </m:sSubPr>
                              <m:e>
                                <m:r>
                                  <a:rPr lang="es-CO" sz="2400" i="1" smtClean="0">
                                    <a:latin typeface="Cambria Math" panose="02040503050406030204" pitchFamily="18" charset="0"/>
                                  </a:rPr>
                                  <m:t>𝑥</m:t>
                                </m:r>
                              </m:e>
                              <m:sub>
                                <m:r>
                                  <a:rPr lang="es-CO" sz="2400" i="1" smtClean="0">
                                    <a:latin typeface="Cambria Math" panose="02040503050406030204" pitchFamily="18" charset="0"/>
                                  </a:rPr>
                                  <m:t>𝑖</m:t>
                                </m:r>
                              </m:sub>
                            </m:sSub>
                            <m:r>
                              <a:rPr lang="es-CO" sz="2400" b="0" i="1" smtClean="0">
                                <a:latin typeface="Cambria Math" panose="02040503050406030204" pitchFamily="18" charset="0"/>
                              </a:rPr>
                              <m:t>&lt;</m:t>
                            </m:r>
                            <m:acc>
                              <m:accPr>
                                <m:chr m:val="̅"/>
                                <m:ctrlPr>
                                  <a:rPr lang="es-CO" sz="2400" i="1" smtClean="0">
                                    <a:latin typeface="Cambria Math" panose="02040503050406030204" pitchFamily="18" charset="0"/>
                                  </a:rPr>
                                </m:ctrlPr>
                              </m:accPr>
                              <m:e>
                                <m:r>
                                  <a:rPr lang="es-CO" sz="2400" i="1" smtClean="0">
                                    <a:latin typeface="Cambria Math" panose="02040503050406030204" pitchFamily="18" charset="0"/>
                                  </a:rPr>
                                  <m:t>𝑥</m:t>
                                </m:r>
                              </m:e>
                            </m:acc>
                          </m:e>
                        </m:eqArr>
                      </m:e>
                    </m:d>
                  </m:oMath>
                </a14:m>
                <a:r>
                  <a:rPr lang="es-CO" sz="2400" dirty="0">
                    <a:latin typeface="Times" panose="02020603050405020304" pitchFamily="18" charset="0"/>
                    <a:cs typeface="Times" panose="02020603050405020304" pitchFamily="18" charset="0"/>
                  </a:rPr>
                  <a:t> es la variable binaria de asignación al tratamiento, </a:t>
                </a:r>
                <a:r>
                  <a:rPr lang="es-CO" sz="2400" u="sng" dirty="0">
                    <a:latin typeface="Times" panose="02020603050405020304" pitchFamily="18" charset="0"/>
                    <a:cs typeface="Times" panose="02020603050405020304" pitchFamily="18" charset="0"/>
                  </a:rPr>
                  <a:t>y </a:t>
                </a:r>
                <a14:m>
                  <m:oMath xmlns:m="http://schemas.openxmlformats.org/officeDocument/2006/math">
                    <m:sSub>
                      <m:sSubPr>
                        <m:ctrlPr>
                          <a:rPr lang="es-CO" sz="2400" b="0" i="1" u="sng" smtClean="0">
                            <a:latin typeface="Cambria Math" panose="02040503050406030204" pitchFamily="18" charset="0"/>
                          </a:rPr>
                        </m:ctrlPr>
                      </m:sSubPr>
                      <m:e>
                        <m:r>
                          <a:rPr lang="es-CO" sz="2400" b="0" i="1" u="sng" smtClean="0">
                            <a:latin typeface="Cambria Math" panose="02040503050406030204" pitchFamily="18" charset="0"/>
                          </a:rPr>
                          <m:t>𝑇</m:t>
                        </m:r>
                      </m:e>
                      <m:sub>
                        <m:r>
                          <a:rPr lang="es-CO" sz="2400" b="0" i="1" u="sng" smtClean="0">
                            <a:latin typeface="Cambria Math" panose="02040503050406030204" pitchFamily="18" charset="0"/>
                          </a:rPr>
                          <m:t>𝑖</m:t>
                        </m:r>
                      </m:sub>
                    </m:sSub>
                  </m:oMath>
                </a14:m>
                <a:r>
                  <a:rPr lang="es-CO" sz="2400" u="sng" dirty="0">
                    <a:latin typeface="Times" panose="02020603050405020304" pitchFamily="18" charset="0"/>
                    <a:cs typeface="Times" panose="02020603050405020304" pitchFamily="18" charset="0"/>
                  </a:rPr>
                  <a:t> es el hecho de realmente beneficiarse del tratamiento</a:t>
                </a:r>
                <a:r>
                  <a:rPr lang="es-CO" sz="2400" dirty="0">
                    <a:latin typeface="Times" panose="02020603050405020304" pitchFamily="18" charset="0"/>
                    <a:cs typeface="Times" panose="02020603050405020304" pitchFamily="18" charset="0"/>
                  </a:rPr>
                  <a:t>. En una regresión nítida, </a:t>
                </a:r>
                <a14:m>
                  <m:oMath xmlns:m="http://schemas.openxmlformats.org/officeDocument/2006/math">
                    <m:sSub>
                      <m:sSubPr>
                        <m:ctrlPr>
                          <a:rPr lang="es-CO" sz="2400" b="0" i="1" smtClean="0">
                            <a:latin typeface="Cambria Math" panose="02040503050406030204" pitchFamily="18" charset="0"/>
                          </a:rPr>
                        </m:ctrlPr>
                      </m:sSubPr>
                      <m:e>
                        <m:r>
                          <a:rPr lang="es-CO" sz="2400" b="0" i="1" smtClean="0">
                            <a:latin typeface="Cambria Math" panose="02040503050406030204" pitchFamily="18" charset="0"/>
                          </a:rPr>
                          <m:t>𝐷</m:t>
                        </m:r>
                      </m:e>
                      <m:sub>
                        <m:r>
                          <a:rPr lang="es-CO" sz="2400" b="0" i="1" smtClean="0">
                            <a:latin typeface="Cambria Math" panose="02040503050406030204" pitchFamily="18" charset="0"/>
                          </a:rPr>
                          <m:t>𝑖</m:t>
                        </m:r>
                      </m:sub>
                    </m:sSub>
                    <m:r>
                      <a:rPr lang="es-CO" sz="2400" b="0" i="1" smtClean="0">
                        <a:latin typeface="Cambria Math" panose="02040503050406030204" pitchFamily="18" charset="0"/>
                      </a:rPr>
                      <m:t>=</m:t>
                    </m:r>
                    <m:sSub>
                      <m:sSubPr>
                        <m:ctrlPr>
                          <a:rPr lang="es-CO" sz="2400" b="0" i="1" smtClean="0">
                            <a:latin typeface="Cambria Math" panose="02040503050406030204" pitchFamily="18" charset="0"/>
                          </a:rPr>
                        </m:ctrlPr>
                      </m:sSubPr>
                      <m:e>
                        <m:r>
                          <a:rPr lang="es-CO" sz="2400" b="0" i="1" smtClean="0">
                            <a:latin typeface="Cambria Math" panose="02040503050406030204" pitchFamily="18" charset="0"/>
                          </a:rPr>
                          <m:t>𝑇</m:t>
                        </m:r>
                      </m:e>
                      <m:sub>
                        <m:r>
                          <a:rPr lang="es-CO" sz="2400" b="0" i="1" smtClean="0">
                            <a:latin typeface="Cambria Math" panose="02040503050406030204" pitchFamily="18" charset="0"/>
                          </a:rPr>
                          <m:t>𝑖</m:t>
                        </m:r>
                      </m:sub>
                    </m:sSub>
                  </m:oMath>
                </a14:m>
                <a:r>
                  <a:rPr lang="es-CO" sz="2400" dirty="0">
                    <a:latin typeface="Times" panose="02020603050405020304" pitchFamily="18" charset="0"/>
                    <a:cs typeface="Times" panose="02020603050405020304" pitchFamily="18" charset="0"/>
                  </a:rPr>
                  <a:t> pero en una regresión difusa, la correlación no es perfecta. </a:t>
                </a:r>
              </a:p>
              <a:p>
                <a:pPr marL="0" indent="0">
                  <a:spcAft>
                    <a:spcPts val="1200"/>
                  </a:spcAft>
                  <a:buNone/>
                </a:pPr>
                <a:r>
                  <a:rPr lang="es-CO" sz="2400" dirty="0">
                    <a:latin typeface="Times" panose="02020603050405020304" pitchFamily="18" charset="0"/>
                    <a:cs typeface="Times" panose="02020603050405020304" pitchFamily="18" charset="0"/>
                  </a:rPr>
                  <a:t>Por ejemplo, en un </a:t>
                </a:r>
                <a:r>
                  <a:rPr lang="es-CO" sz="2400" u="sng" dirty="0">
                    <a:latin typeface="Times" panose="02020603050405020304" pitchFamily="18" charset="0"/>
                    <a:cs typeface="Times" panose="02020603050405020304" pitchFamily="18" charset="0"/>
                  </a:rPr>
                  <a:t>programa social de transferencias condicionales</a:t>
                </a:r>
                <a:r>
                  <a:rPr lang="es-CO" sz="2400" dirty="0">
                    <a:latin typeface="Times" panose="02020603050405020304" pitchFamily="18" charset="0"/>
                    <a:cs typeface="Times" panose="02020603050405020304" pitchFamily="18" charset="0"/>
                  </a:rPr>
                  <a:t> un hogar puede cumplir con el criterio de Sisbén para ser eligible, pero no implica que  necesariamente se beneficie del programa. </a:t>
                </a:r>
              </a:p>
            </p:txBody>
          </p:sp>
        </mc:Choice>
        <mc:Fallback>
          <p:sp>
            <p:nvSpPr>
              <p:cNvPr id="3" name="Marcador de texto 2">
                <a:extLst>
                  <a:ext uri="{FF2B5EF4-FFF2-40B4-BE49-F238E27FC236}">
                    <a16:creationId xmlns:a16="http://schemas.microsoft.com/office/drawing/2014/main" id="{77D7B790-35EA-C845-B33C-FCE62B941E29}"/>
                  </a:ext>
                </a:extLst>
              </p:cNvPr>
              <p:cNvSpPr>
                <a:spLocks noGrp="1" noRot="1" noChangeAspect="1" noMove="1" noResize="1" noEditPoints="1" noAdjustHandles="1" noChangeArrowheads="1" noChangeShapeType="1" noTextEdit="1"/>
              </p:cNvSpPr>
              <p:nvPr>
                <p:ph type="body" sz="quarter" idx="11"/>
              </p:nvPr>
            </p:nvSpPr>
            <p:spPr>
              <a:xfrm>
                <a:off x="211875" y="1250893"/>
                <a:ext cx="11614940" cy="4963886"/>
              </a:xfr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5359905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B578A1EA-5C66-9244-971F-F9788B243324}"/>
              </a:ext>
            </a:extLst>
          </p:cNvPr>
          <p:cNvSpPr>
            <a:spLocks noGrp="1"/>
          </p:cNvSpPr>
          <p:nvPr>
            <p:ph type="body" sz="quarter" idx="10"/>
          </p:nvPr>
        </p:nvSpPr>
        <p:spPr>
          <a:xfrm>
            <a:off x="2402358" y="251926"/>
            <a:ext cx="9270238" cy="444500"/>
          </a:xfrm>
        </p:spPr>
        <p:txBody>
          <a:bodyPr/>
          <a:lstStyle/>
          <a:p>
            <a:r>
              <a:rPr lang="es-CO" dirty="0"/>
              <a:t>Regresión Discontinua “Nítida” o “Difusa” (Grafica)</a:t>
            </a:r>
          </a:p>
        </p:txBody>
      </p:sp>
      <p:pic>
        <p:nvPicPr>
          <p:cNvPr id="7" name="Picture 6">
            <a:extLst>
              <a:ext uri="{FF2B5EF4-FFF2-40B4-BE49-F238E27FC236}">
                <a16:creationId xmlns:a16="http://schemas.microsoft.com/office/drawing/2014/main" id="{EABCA93F-7579-74CC-CAE1-01AC4A853031}"/>
              </a:ext>
            </a:extLst>
          </p:cNvPr>
          <p:cNvPicPr>
            <a:picLocks noChangeAspect="1"/>
          </p:cNvPicPr>
          <p:nvPr/>
        </p:nvPicPr>
        <p:blipFill>
          <a:blip r:embed="rId2"/>
          <a:stretch>
            <a:fillRect/>
          </a:stretch>
        </p:blipFill>
        <p:spPr>
          <a:xfrm>
            <a:off x="0" y="1049513"/>
            <a:ext cx="10429336" cy="5075808"/>
          </a:xfrm>
          <a:prstGeom prst="rect">
            <a:avLst/>
          </a:prstGeom>
        </p:spPr>
      </p:pic>
      <p:sp>
        <p:nvSpPr>
          <p:cNvPr id="8" name="TextBox 7">
            <a:extLst>
              <a:ext uri="{FF2B5EF4-FFF2-40B4-BE49-F238E27FC236}">
                <a16:creationId xmlns:a16="http://schemas.microsoft.com/office/drawing/2014/main" id="{B52C17E6-CA34-5953-B4FF-80C97A3DAD47}"/>
              </a:ext>
            </a:extLst>
          </p:cNvPr>
          <p:cNvSpPr txBox="1"/>
          <p:nvPr/>
        </p:nvSpPr>
        <p:spPr>
          <a:xfrm>
            <a:off x="807098" y="6400800"/>
            <a:ext cx="6489441" cy="369332"/>
          </a:xfrm>
          <a:prstGeom prst="rect">
            <a:avLst/>
          </a:prstGeom>
          <a:noFill/>
        </p:spPr>
        <p:txBody>
          <a:bodyPr wrap="square" rtlCol="0">
            <a:spAutoFit/>
          </a:bodyPr>
          <a:lstStyle/>
          <a:p>
            <a:r>
              <a:rPr lang="en-US" dirty="0"/>
              <a:t>Fuente: Gertler et al. (2017)</a:t>
            </a:r>
          </a:p>
        </p:txBody>
      </p:sp>
      <p:grpSp>
        <p:nvGrpSpPr>
          <p:cNvPr id="5" name="Group 4">
            <a:extLst>
              <a:ext uri="{FF2B5EF4-FFF2-40B4-BE49-F238E27FC236}">
                <a16:creationId xmlns:a16="http://schemas.microsoft.com/office/drawing/2014/main" id="{BD80A1B7-7374-AA10-85FA-FAFD98FC9E00}"/>
              </a:ext>
            </a:extLst>
          </p:cNvPr>
          <p:cNvGrpSpPr/>
          <p:nvPr/>
        </p:nvGrpSpPr>
        <p:grpSpPr>
          <a:xfrm>
            <a:off x="8522897" y="3587417"/>
            <a:ext cx="3261843" cy="978534"/>
            <a:chOff x="9205583" y="3480318"/>
            <a:chExt cx="2996420" cy="1119674"/>
          </a:xfrm>
        </p:grpSpPr>
        <p:sp>
          <p:nvSpPr>
            <p:cNvPr id="3" name="Right Brace 2">
              <a:extLst>
                <a:ext uri="{FF2B5EF4-FFF2-40B4-BE49-F238E27FC236}">
                  <a16:creationId xmlns:a16="http://schemas.microsoft.com/office/drawing/2014/main" id="{985DBBB6-FBCE-7491-1BFF-2930CD9312B3}"/>
                </a:ext>
              </a:extLst>
            </p:cNvPr>
            <p:cNvSpPr/>
            <p:nvPr/>
          </p:nvSpPr>
          <p:spPr>
            <a:xfrm>
              <a:off x="9205583" y="3480318"/>
              <a:ext cx="246327" cy="1119674"/>
            </a:xfrm>
            <a:prstGeom prst="rightBrace">
              <a:avLst>
                <a:gd name="adj1" fmla="val 8333"/>
                <a:gd name="adj2" fmla="val 50417"/>
              </a:avLst>
            </a:prstGeom>
            <a:ln w="28575">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F889F37-84E5-044F-0812-A9EB64115EDD}"/>
                    </a:ext>
                  </a:extLst>
                </p:cNvPr>
                <p:cNvSpPr txBox="1"/>
                <p:nvPr/>
              </p:nvSpPr>
              <p:spPr>
                <a:xfrm>
                  <a:off x="9489233" y="3755571"/>
                  <a:ext cx="2712770" cy="528254"/>
                </a:xfrm>
                <a:prstGeom prst="rect">
                  <a:avLst/>
                </a:prstGeom>
                <a:noFill/>
              </p:spPr>
              <p:txBody>
                <a:bodyPr wrap="square" rtlCol="0">
                  <a:spAutoFit/>
                </a:bodyPr>
                <a:lstStyle/>
                <a:p>
                  <a14:m>
                    <m:oMath xmlns:m="http://schemas.openxmlformats.org/officeDocument/2006/math">
                      <m:r>
                        <a:rPr lang="es-CO" sz="2400" b="0" i="1" smtClean="0">
                          <a:solidFill>
                            <a:srgbClr val="00B050"/>
                          </a:solidFill>
                          <a:latin typeface="Cambria Math" panose="02040503050406030204" pitchFamily="18" charset="0"/>
                        </a:rPr>
                        <m:t>𝛾</m:t>
                      </m:r>
                    </m:oMath>
                  </a14:m>
                  <a:r>
                    <a:rPr lang="es-CO" sz="2400" dirty="0">
                      <a:solidFill>
                        <a:srgbClr val="00B050"/>
                      </a:solidFill>
                    </a:rPr>
                    <a:t> (% de cumplidores)</a:t>
                  </a:r>
                </a:p>
              </p:txBody>
            </p:sp>
          </mc:Choice>
          <mc:Fallback xmlns="">
            <p:sp>
              <p:nvSpPr>
                <p:cNvPr id="4" name="TextBox 3">
                  <a:extLst>
                    <a:ext uri="{FF2B5EF4-FFF2-40B4-BE49-F238E27FC236}">
                      <a16:creationId xmlns:a16="http://schemas.microsoft.com/office/drawing/2014/main" id="{3F889F37-84E5-044F-0812-A9EB64115EDD}"/>
                    </a:ext>
                  </a:extLst>
                </p:cNvPr>
                <p:cNvSpPr txBox="1">
                  <a:spLocks noRot="1" noChangeAspect="1" noMove="1" noResize="1" noEditPoints="1" noAdjustHandles="1" noChangeArrowheads="1" noChangeShapeType="1" noTextEdit="1"/>
                </p:cNvSpPr>
                <p:nvPr/>
              </p:nvSpPr>
              <p:spPr>
                <a:xfrm>
                  <a:off x="9489233" y="3755571"/>
                  <a:ext cx="2712770" cy="528254"/>
                </a:xfrm>
                <a:prstGeom prst="rect">
                  <a:avLst/>
                </a:prstGeom>
                <a:blipFill>
                  <a:blip r:embed="rId3"/>
                  <a:stretch>
                    <a:fillRect l="-620" t="-10526" b="-28947"/>
                  </a:stretch>
                </a:blipFill>
              </p:spPr>
              <p:txBody>
                <a:bodyPr/>
                <a:lstStyle/>
                <a:p>
                  <a:r>
                    <a:rPr lang="en-US">
                      <a:noFill/>
                    </a:rPr>
                    <a:t> </a:t>
                  </a:r>
                </a:p>
              </p:txBody>
            </p:sp>
          </mc:Fallback>
        </mc:AlternateContent>
      </p:grpSp>
    </p:spTree>
    <p:extLst>
      <p:ext uri="{BB962C8B-B14F-4D97-AF65-F5344CB8AC3E}">
        <p14:creationId xmlns:p14="http://schemas.microsoft.com/office/powerpoint/2010/main" val="40962298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B578A1EA-5C66-9244-971F-F9788B243324}"/>
              </a:ext>
            </a:extLst>
          </p:cNvPr>
          <p:cNvSpPr>
            <a:spLocks noGrp="1"/>
          </p:cNvSpPr>
          <p:nvPr>
            <p:ph type="body" sz="quarter" idx="10"/>
          </p:nvPr>
        </p:nvSpPr>
        <p:spPr>
          <a:xfrm>
            <a:off x="2522764" y="105276"/>
            <a:ext cx="8516202" cy="444500"/>
          </a:xfrm>
        </p:spPr>
        <p:txBody>
          <a:bodyPr/>
          <a:lstStyle/>
          <a:p>
            <a:r>
              <a:rPr lang="es-CO" dirty="0"/>
              <a:t>El Método de Regresión Discontinua Difusa con Variable Instrumental</a:t>
            </a:r>
          </a:p>
        </p:txBody>
      </p:sp>
      <mc:AlternateContent xmlns:mc="http://schemas.openxmlformats.org/markup-compatibility/2006" xmlns:a14="http://schemas.microsoft.com/office/drawing/2010/main">
        <mc:Choice Requires="a14">
          <p:sp>
            <p:nvSpPr>
              <p:cNvPr id="3" name="Marcador de texto 2">
                <a:extLst>
                  <a:ext uri="{FF2B5EF4-FFF2-40B4-BE49-F238E27FC236}">
                    <a16:creationId xmlns:a16="http://schemas.microsoft.com/office/drawing/2014/main" id="{77D7B790-35EA-C845-B33C-FCE62B941E29}"/>
                  </a:ext>
                </a:extLst>
              </p:cNvPr>
              <p:cNvSpPr>
                <a:spLocks noGrp="1"/>
              </p:cNvSpPr>
              <p:nvPr>
                <p:ph type="body" sz="quarter" idx="11"/>
              </p:nvPr>
            </p:nvSpPr>
            <p:spPr>
              <a:xfrm>
                <a:off x="0" y="1259520"/>
                <a:ext cx="10870223" cy="4963886"/>
              </a:xfrm>
            </p:spPr>
            <p:txBody>
              <a:bodyPr/>
              <a:lstStyle/>
              <a:p>
                <a:pPr algn="just">
                  <a:spcAft>
                    <a:spcPts val="1200"/>
                  </a:spcAft>
                </a:pPr>
                <a:r>
                  <a:rPr lang="es-CO" sz="2400" dirty="0">
                    <a:latin typeface="Times" panose="02020603050405020304" pitchFamily="18" charset="0"/>
                    <a:cs typeface="Times" panose="02020603050405020304" pitchFamily="18" charset="0"/>
                  </a:rPr>
                  <a:t>La Regresión Discontinua difusa permite una estimación del efecto del tratamiento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𝑇</m:t>
                        </m:r>
                      </m:e>
                      <m:sub>
                        <m:r>
                          <a:rPr lang="en-US" sz="2400" b="0" i="1" smtClean="0">
                            <a:latin typeface="Cambria Math" panose="02040503050406030204" pitchFamily="18" charset="0"/>
                          </a:rPr>
                          <m:t>𝑖</m:t>
                        </m:r>
                      </m:sub>
                    </m:sSub>
                  </m:oMath>
                </a14:m>
                <a:r>
                  <a:rPr lang="es-CO" sz="2400" dirty="0">
                    <a:latin typeface="Times" panose="02020603050405020304" pitchFamily="18" charset="0"/>
                    <a:cs typeface="Times" panose="02020603050405020304" pitchFamily="18" charset="0"/>
                  </a:rPr>
                  <a:t> a través del método de Variable Instrumental: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𝐷</m:t>
                        </m:r>
                      </m:e>
                      <m:sub>
                        <m:r>
                          <a:rPr lang="en-US" sz="2400" i="1">
                            <a:latin typeface="Cambria Math" panose="02040503050406030204" pitchFamily="18" charset="0"/>
                          </a:rPr>
                          <m:t>𝑖</m:t>
                        </m:r>
                      </m:sub>
                    </m:sSub>
                    <m:r>
                      <a:rPr lang="en-US" sz="2400" i="1" smtClean="0">
                        <a:latin typeface="Cambria Math" panose="02040503050406030204" pitchFamily="18" charset="0"/>
                        <a:ea typeface="Cambria Math" panose="02040503050406030204" pitchFamily="18" charset="0"/>
                      </a:rPr>
                      <m:t>→</m:t>
                    </m:r>
                    <m:acc>
                      <m:accPr>
                        <m:chr m:val="̂"/>
                        <m:ctrlPr>
                          <a:rPr lang="es-CO" sz="2400" i="1">
                            <a:latin typeface="Cambria Math" panose="02040503050406030204" pitchFamily="18" charset="0"/>
                          </a:rPr>
                        </m:ctrlPr>
                      </m:accPr>
                      <m:e>
                        <m:sSub>
                          <m:sSubPr>
                            <m:ctrlPr>
                              <a:rPr lang="en-US" sz="2400" i="1">
                                <a:latin typeface="Cambria Math" panose="02040503050406030204" pitchFamily="18" charset="0"/>
                              </a:rPr>
                            </m:ctrlPr>
                          </m:sSubPr>
                          <m:e>
                            <m:r>
                              <a:rPr lang="en-US" sz="2400" i="1">
                                <a:latin typeface="Cambria Math" panose="02040503050406030204" pitchFamily="18" charset="0"/>
                              </a:rPr>
                              <m:t>𝑇</m:t>
                            </m:r>
                          </m:e>
                          <m:sub>
                            <m:r>
                              <a:rPr lang="en-US" sz="2400" i="1">
                                <a:latin typeface="Cambria Math" panose="02040503050406030204" pitchFamily="18" charset="0"/>
                              </a:rPr>
                              <m:t>𝑖</m:t>
                            </m:r>
                          </m:sub>
                        </m:sSub>
                      </m:e>
                    </m:acc>
                    <m:r>
                      <a:rPr lang="en-US" sz="2400" i="1">
                        <a:latin typeface="Cambria Math" panose="02040503050406030204" pitchFamily="18" charset="0"/>
                        <a:ea typeface="Cambria Math" panose="02040503050406030204" pitchFamily="18" charset="0"/>
                      </a:rPr>
                      <m:t>→</m:t>
                    </m:r>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𝑌</m:t>
                        </m:r>
                      </m:e>
                      <m:sub>
                        <m:r>
                          <a:rPr lang="en-US" sz="2400" b="0" i="1" smtClean="0">
                            <a:latin typeface="Cambria Math" panose="02040503050406030204" pitchFamily="18" charset="0"/>
                            <a:ea typeface="Cambria Math" panose="02040503050406030204" pitchFamily="18" charset="0"/>
                          </a:rPr>
                          <m:t>𝑖</m:t>
                        </m:r>
                      </m:sub>
                    </m:sSub>
                  </m:oMath>
                </a14:m>
                <a:endParaRPr lang="es-CO" sz="2400" dirty="0">
                  <a:latin typeface="Times" panose="02020603050405020304" pitchFamily="18" charset="0"/>
                  <a:cs typeface="Times" panose="02020603050405020304" pitchFamily="18" charset="0"/>
                </a:endParaRPr>
              </a:p>
              <a:p>
                <a:pPr algn="just">
                  <a:spcAft>
                    <a:spcPts val="1200"/>
                  </a:spcAft>
                </a:pPr>
                <a:r>
                  <a:rPr lang="es-CO" sz="2400" dirty="0">
                    <a:latin typeface="Times" panose="02020603050405020304" pitchFamily="18" charset="0"/>
                    <a:cs typeface="Times" panose="02020603050405020304" pitchFamily="18" charset="0"/>
                  </a:rPr>
                  <a:t>En la primera etapa, se instrumenta </a:t>
                </a:r>
                <a14:m>
                  <m:oMath xmlns:m="http://schemas.openxmlformats.org/officeDocument/2006/math">
                    <m:acc>
                      <m:accPr>
                        <m:chr m:val="̂"/>
                        <m:ctrlPr>
                          <a:rPr lang="es-CO" sz="2400" i="1" smtClean="0">
                            <a:latin typeface="Cambria Math" panose="02040503050406030204" pitchFamily="18" charset="0"/>
                          </a:rPr>
                        </m:ctrlPr>
                      </m:accPr>
                      <m:e>
                        <m:sSub>
                          <m:sSubPr>
                            <m:ctrlPr>
                              <a:rPr lang="en-US" sz="2400" i="1">
                                <a:latin typeface="Cambria Math" panose="02040503050406030204" pitchFamily="18" charset="0"/>
                              </a:rPr>
                            </m:ctrlPr>
                          </m:sSubPr>
                          <m:e>
                            <m:r>
                              <a:rPr lang="en-US" sz="2400" i="1">
                                <a:latin typeface="Cambria Math" panose="02040503050406030204" pitchFamily="18" charset="0"/>
                              </a:rPr>
                              <m:t>𝑇</m:t>
                            </m:r>
                          </m:e>
                          <m:sub>
                            <m:r>
                              <a:rPr lang="en-US" sz="2400" i="1">
                                <a:latin typeface="Cambria Math" panose="02040503050406030204" pitchFamily="18" charset="0"/>
                              </a:rPr>
                              <m:t>𝑖</m:t>
                            </m:r>
                          </m:sub>
                        </m:sSub>
                      </m:e>
                    </m:acc>
                  </m:oMath>
                </a14:m>
                <a:r>
                  <a:rPr lang="es-CO" sz="2400" dirty="0">
                    <a:latin typeface="Times" panose="02020603050405020304" pitchFamily="18" charset="0"/>
                    <a:cs typeface="Times" panose="02020603050405020304" pitchFamily="18" charset="0"/>
                  </a:rPr>
                  <a:t> por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𝐷</m:t>
                        </m:r>
                      </m:e>
                      <m:sub>
                        <m:r>
                          <a:rPr lang="en-US" sz="2400" b="0" i="1" smtClean="0">
                            <a:latin typeface="Cambria Math" panose="02040503050406030204" pitchFamily="18" charset="0"/>
                          </a:rPr>
                          <m:t>𝑖</m:t>
                        </m:r>
                      </m:sub>
                    </m:sSub>
                  </m:oMath>
                </a14:m>
                <a:r>
                  <a:rPr lang="es-CO" sz="2400" dirty="0">
                    <a:latin typeface="Times" panose="02020603050405020304" pitchFamily="18" charset="0"/>
                    <a:cs typeface="Times" panose="02020603050405020304" pitchFamily="18" charset="0"/>
                  </a:rPr>
                  <a:t> y otros controles (incluyendo </a:t>
                </a:r>
                <a14:m>
                  <m:oMath xmlns:m="http://schemas.openxmlformats.org/officeDocument/2006/math">
                    <m:r>
                      <a:rPr lang="es-CO" sz="2400" i="1" dirty="0" smtClean="0">
                        <a:latin typeface="Cambria Math" panose="02040503050406030204" pitchFamily="18" charset="0"/>
                      </a:rPr>
                      <m:t>𝑓</m:t>
                    </m:r>
                    <m:r>
                      <a:rPr lang="es-CO" sz="2400" i="1" dirty="0" smtClean="0">
                        <a:latin typeface="Cambria Math" panose="02040503050406030204" pitchFamily="18" charset="0"/>
                      </a:rPr>
                      <m:t>(</m:t>
                    </m:r>
                    <m:r>
                      <a:rPr lang="es-CO" sz="2400" i="1" dirty="0" smtClean="0">
                        <a:latin typeface="Cambria Math" panose="02040503050406030204" pitchFamily="18" charset="0"/>
                      </a:rPr>
                      <m:t>𝑥</m:t>
                    </m:r>
                    <m:r>
                      <a:rPr lang="es-CO" sz="2400" i="1" dirty="0" smtClean="0">
                        <a:latin typeface="Cambria Math" panose="02040503050406030204" pitchFamily="18" charset="0"/>
                      </a:rPr>
                      <m:t>)</m:t>
                    </m:r>
                  </m:oMath>
                </a14:m>
                <a:r>
                  <a:rPr lang="es-CO" sz="2400" dirty="0">
                    <a:latin typeface="Times" panose="02020603050405020304" pitchFamily="18" charset="0"/>
                    <a:cs typeface="Times" panose="02020603050405020304" pitchFamily="18" charset="0"/>
                  </a:rPr>
                  <a:t>), por ejemplo, si es un polinomio de primer orden, permitiendo coeficientes diferentes de cada lado (con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𝛼</m:t>
                        </m:r>
                      </m:e>
                      <m:sub>
                        <m:r>
                          <a:rPr lang="en-US" sz="2400" i="1">
                            <a:latin typeface="Cambria Math" panose="02040503050406030204" pitchFamily="18" charset="0"/>
                          </a:rPr>
                          <m:t>1</m:t>
                        </m:r>
                      </m:sub>
                    </m:sSub>
                  </m:oMath>
                </a14:m>
                <a:r>
                  <a:rPr lang="es-CO" sz="2400" dirty="0">
                    <a:latin typeface="Times" panose="02020603050405020304" pitchFamily="18" charset="0"/>
                    <a:cs typeface="Times" panose="02020603050405020304" pitchFamily="18" charset="0"/>
                  </a:rPr>
                  <a:t> y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𝛼</m:t>
                        </m:r>
                      </m:e>
                      <m:sub>
                        <m:r>
                          <a:rPr lang="en-US" sz="2400" i="1">
                            <a:latin typeface="Cambria Math" panose="02040503050406030204" pitchFamily="18" charset="0"/>
                          </a:rPr>
                          <m:t>2</m:t>
                        </m:r>
                      </m:sub>
                    </m:sSub>
                    <m:r>
                      <a:rPr lang="en-US" sz="2400" i="1">
                        <a:latin typeface="Cambria Math" panose="02040503050406030204" pitchFamily="18" charset="0"/>
                      </a:rPr>
                      <m:t> </m:t>
                    </m:r>
                  </m:oMath>
                </a14:m>
                <a:r>
                  <a:rPr lang="es-CO" sz="2400" dirty="0">
                    <a:latin typeface="Times" panose="02020603050405020304" pitchFamily="18" charset="0"/>
                    <a:cs typeface="Times" panose="02020603050405020304" pitchFamily="18" charset="0"/>
                  </a:rPr>
                  <a:t>):</a:t>
                </a:r>
              </a:p>
              <a:p>
                <a:pPr marL="0" indent="0" algn="just">
                  <a:spcAft>
                    <a:spcPts val="1200"/>
                  </a:spcAft>
                  <a:buNone/>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𝑇</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𝛼</m:t>
                          </m:r>
                        </m:e>
                        <m:sub>
                          <m:r>
                            <a:rPr lang="en-US" sz="2400" b="0" i="1" smtClean="0">
                              <a:latin typeface="Cambria Math" panose="02040503050406030204" pitchFamily="18" charset="0"/>
                            </a:rPr>
                            <m:t>0</m:t>
                          </m:r>
                        </m:sub>
                      </m:sSub>
                      <m:r>
                        <a:rPr lang="en-US" sz="2400" b="0" i="1" smtClean="0">
                          <a:latin typeface="Cambria Math" panose="02040503050406030204" pitchFamily="18" charset="0"/>
                        </a:rPr>
                        <m:t>+</m:t>
                      </m:r>
                      <m:r>
                        <a:rPr lang="en-US" sz="2400" b="0" i="1" smtClean="0">
                          <a:solidFill>
                            <a:srgbClr val="00B050"/>
                          </a:solidFill>
                          <a:latin typeface="Cambria Math" panose="02040503050406030204" pitchFamily="18" charset="0"/>
                          <a:ea typeface="Cambria Math" panose="02040503050406030204" pitchFamily="18" charset="0"/>
                        </a:rPr>
                        <m:t>𝛾</m:t>
                      </m:r>
                      <m:sSub>
                        <m:sSubPr>
                          <m:ctrlPr>
                            <a:rPr lang="en-US" sz="2400" i="1">
                              <a:latin typeface="Cambria Math" panose="02040503050406030204" pitchFamily="18" charset="0"/>
                            </a:rPr>
                          </m:ctrlPr>
                        </m:sSubPr>
                        <m:e>
                          <m:r>
                            <a:rPr lang="en-US" sz="2400" i="1">
                              <a:latin typeface="Cambria Math" panose="02040503050406030204" pitchFamily="18" charset="0"/>
                            </a:rPr>
                            <m:t>𝐷</m:t>
                          </m:r>
                        </m:e>
                        <m:sub>
                          <m:r>
                            <a:rPr lang="en-US" sz="2400" i="1">
                              <a:latin typeface="Cambria Math" panose="02040503050406030204" pitchFamily="18" charset="0"/>
                            </a:rPr>
                            <m:t>𝑖</m:t>
                          </m:r>
                        </m:sub>
                      </m:sSub>
                      <m:r>
                        <a:rPr lang="en-US" sz="2400" b="0" i="1" smtClean="0">
                          <a:latin typeface="Cambria Math" panose="02040503050406030204" pitchFamily="18" charset="0"/>
                        </a:rPr>
                        <m:t>+</m:t>
                      </m:r>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𝛼</m:t>
                          </m:r>
                        </m:e>
                        <m:sub>
                          <m:r>
                            <a:rPr lang="en-US" sz="2400" b="0" i="1" smtClean="0">
                              <a:solidFill>
                                <a:srgbClr val="C00000"/>
                              </a:solidFill>
                              <a:latin typeface="Cambria Math" panose="02040503050406030204" pitchFamily="18" charset="0"/>
                            </a:rPr>
                            <m:t>1</m:t>
                          </m:r>
                        </m:sub>
                      </m:s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m:t>
                      </m:r>
                      <m:sSub>
                        <m:sSubPr>
                          <m:ctrlPr>
                            <a:rPr lang="en-US" sz="2400" i="1">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𝛼</m:t>
                          </m:r>
                        </m:e>
                        <m:sub>
                          <m:r>
                            <a:rPr lang="en-US" sz="2400" b="0" i="1" smtClean="0">
                              <a:solidFill>
                                <a:srgbClr val="C00000"/>
                              </a:solidFill>
                              <a:latin typeface="Cambria Math" panose="02040503050406030204" pitchFamily="18" charset="0"/>
                            </a:rPr>
                            <m:t>2</m:t>
                          </m:r>
                        </m:sub>
                      </m:sSub>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𝑖</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𝐷</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𝜖</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     (1)</m:t>
                      </m:r>
                    </m:oMath>
                  </m:oMathPara>
                </a14:m>
                <a:endParaRPr lang="es-CO" sz="2400" dirty="0">
                  <a:latin typeface="Times" panose="02020603050405020304" pitchFamily="18" charset="0"/>
                  <a:cs typeface="Times" panose="02020603050405020304" pitchFamily="18" charset="0"/>
                </a:endParaRPr>
              </a:p>
              <a:p>
                <a:pPr algn="just">
                  <a:spcAft>
                    <a:spcPts val="1200"/>
                  </a:spcAft>
                </a:pPr>
                <a14:m>
                  <m:oMath xmlns:m="http://schemas.openxmlformats.org/officeDocument/2006/math">
                    <m:r>
                      <a:rPr lang="en-US" sz="2400" i="1" smtClean="0">
                        <a:solidFill>
                          <a:srgbClr val="00B050"/>
                        </a:solidFill>
                        <a:latin typeface="Cambria Math" panose="02040503050406030204" pitchFamily="18" charset="0"/>
                        <a:ea typeface="Cambria Math" panose="02040503050406030204" pitchFamily="18" charset="0"/>
                      </a:rPr>
                      <m:t>𝛾</m:t>
                    </m:r>
                  </m:oMath>
                </a14:m>
                <a:r>
                  <a:rPr lang="es-CO" sz="2400" dirty="0">
                    <a:latin typeface="Times" panose="02020603050405020304" pitchFamily="18" charset="0"/>
                    <a:cs typeface="Times" panose="02020603050405020304" pitchFamily="18" charset="0"/>
                  </a:rPr>
                  <a:t> indica el salto en la probabilidad de estar tratado (en la discontinuidad). </a:t>
                </a:r>
              </a:p>
              <a:p>
                <a:pPr algn="just">
                  <a:spcAft>
                    <a:spcPts val="1200"/>
                  </a:spcAft>
                </a:pPr>
                <a:r>
                  <a:rPr lang="es-CO" sz="2400" dirty="0">
                    <a:latin typeface="Times" panose="02020603050405020304" pitchFamily="18" charset="0"/>
                    <a:cs typeface="Times" panose="02020603050405020304" pitchFamily="18" charset="0"/>
                  </a:rPr>
                  <a:t>También </a:t>
                </a:r>
                <a14:m>
                  <m:oMath xmlns:m="http://schemas.openxmlformats.org/officeDocument/2006/math">
                    <m:r>
                      <a:rPr lang="en-US" sz="2400" i="1" smtClean="0">
                        <a:solidFill>
                          <a:srgbClr val="00B050"/>
                        </a:solidFill>
                        <a:latin typeface="Cambria Math" panose="02040503050406030204" pitchFamily="18" charset="0"/>
                        <a:ea typeface="Cambria Math" panose="02040503050406030204" pitchFamily="18" charset="0"/>
                      </a:rPr>
                      <m:t>𝛾</m:t>
                    </m:r>
                  </m:oMath>
                </a14:m>
                <a:r>
                  <a:rPr lang="es-CO" sz="2400" dirty="0">
                    <a:latin typeface="Times" panose="02020603050405020304" pitchFamily="18" charset="0"/>
                    <a:cs typeface="Times" panose="02020603050405020304" pitchFamily="18" charset="0"/>
                  </a:rPr>
                  <a:t> indica la </a:t>
                </a:r>
                <a:r>
                  <a:rPr lang="es-CO" sz="2400" u="sng" dirty="0">
                    <a:latin typeface="Times" panose="02020603050405020304" pitchFamily="18" charset="0"/>
                    <a:cs typeface="Times" panose="02020603050405020304" pitchFamily="18" charset="0"/>
                  </a:rPr>
                  <a:t>proporción de cumplidores</a:t>
                </a:r>
                <a:r>
                  <a:rPr lang="es-CO" sz="2400" dirty="0">
                    <a:latin typeface="Times" panose="02020603050405020304" pitchFamily="18" charset="0"/>
                    <a:cs typeface="Times" panose="02020603050405020304" pitchFamily="18" charset="0"/>
                  </a:rPr>
                  <a:t>: los que están tratados solamente si son asignados al grupo de los tratados.</a:t>
                </a:r>
              </a:p>
              <a:p>
                <a:pPr algn="just">
                  <a:spcAft>
                    <a:spcPts val="1200"/>
                  </a:spcAft>
                </a:pPr>
                <a:r>
                  <a:rPr lang="es-CO" sz="2400" dirty="0">
                    <a:latin typeface="Times" panose="02020603050405020304" pitchFamily="18" charset="0"/>
                    <a:cs typeface="Times" panose="02020603050405020304" pitchFamily="18" charset="0"/>
                  </a:rPr>
                  <a:t>En la segunda etapa se estima el efecto de </a:t>
                </a:r>
                <a14:m>
                  <m:oMath xmlns:m="http://schemas.openxmlformats.org/officeDocument/2006/math">
                    <m:acc>
                      <m:accPr>
                        <m:chr m:val="̂"/>
                        <m:ctrlPr>
                          <a:rPr lang="es-CO" sz="2400" i="1" smtClean="0">
                            <a:latin typeface="Cambria Math" panose="02040503050406030204" pitchFamily="18" charset="0"/>
                          </a:rPr>
                        </m:ctrlPr>
                      </m:accPr>
                      <m:e>
                        <m:sSub>
                          <m:sSubPr>
                            <m:ctrlPr>
                              <a:rPr lang="en-US" sz="2400" i="1">
                                <a:latin typeface="Cambria Math" panose="02040503050406030204" pitchFamily="18" charset="0"/>
                              </a:rPr>
                            </m:ctrlPr>
                          </m:sSubPr>
                          <m:e>
                            <m:r>
                              <a:rPr lang="en-US" sz="2400" i="1">
                                <a:latin typeface="Cambria Math" panose="02040503050406030204" pitchFamily="18" charset="0"/>
                              </a:rPr>
                              <m:t>𝑇</m:t>
                            </m:r>
                          </m:e>
                          <m:sub>
                            <m:r>
                              <a:rPr lang="en-US" sz="2400" i="1">
                                <a:latin typeface="Cambria Math" panose="02040503050406030204" pitchFamily="18" charset="0"/>
                              </a:rPr>
                              <m:t>𝑖</m:t>
                            </m:r>
                          </m:sub>
                        </m:sSub>
                      </m:e>
                    </m:acc>
                  </m:oMath>
                </a14:m>
                <a:r>
                  <a:rPr lang="es-CO" sz="2400" dirty="0">
                    <a:latin typeface="Times" panose="02020603050405020304" pitchFamily="18" charset="0"/>
                    <a:cs typeface="Times" panose="02020603050405020304" pitchFamily="18" charset="0"/>
                  </a:rPr>
                  <a:t> sobre </a:t>
                </a:r>
                <a14:m>
                  <m:oMath xmlns:m="http://schemas.openxmlformats.org/officeDocument/2006/math">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𝑌</m:t>
                        </m:r>
                      </m:e>
                      <m:sub>
                        <m:r>
                          <a:rPr lang="en-US" sz="2400" i="1">
                            <a:latin typeface="Cambria Math" panose="02040503050406030204" pitchFamily="18" charset="0"/>
                            <a:ea typeface="Cambria Math" panose="02040503050406030204" pitchFamily="18" charset="0"/>
                          </a:rPr>
                          <m:t>𝑖</m:t>
                        </m:r>
                      </m:sub>
                    </m:sSub>
                  </m:oMath>
                </a14:m>
                <a:r>
                  <a:rPr lang="es-CO" sz="2400" dirty="0">
                    <a:latin typeface="Times" panose="02020603050405020304" pitchFamily="18" charset="0"/>
                    <a:cs typeface="Times" panose="02020603050405020304" pitchFamily="18" charset="0"/>
                  </a:rPr>
                  <a:t>:</a:t>
                </a:r>
              </a:p>
              <a:p>
                <a:pPr marL="0" indent="0" algn="just">
                  <a:spcAft>
                    <a:spcPts val="1200"/>
                  </a:spcAft>
                  <a:buNone/>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𝑌</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𝛼</m:t>
                          </m:r>
                        </m:e>
                        <m:sub>
                          <m:r>
                            <a:rPr lang="en-US" sz="2400" b="0" i="1" smtClean="0">
                              <a:latin typeface="Cambria Math" panose="02040503050406030204" pitchFamily="18" charset="0"/>
                            </a:rPr>
                            <m:t>0</m:t>
                          </m:r>
                        </m:sub>
                      </m:sSub>
                      <m:r>
                        <a:rPr lang="en-US" sz="2400" b="0" i="1" smtClean="0">
                          <a:latin typeface="Cambria Math" panose="02040503050406030204" pitchFamily="18" charset="0"/>
                        </a:rPr>
                        <m:t>+</m:t>
                      </m:r>
                      <m:r>
                        <a:rPr lang="en-US" sz="2400" b="0" i="1" smtClean="0">
                          <a:solidFill>
                            <a:srgbClr val="00B050"/>
                          </a:solidFill>
                          <a:latin typeface="Cambria Math" panose="02040503050406030204" pitchFamily="18" charset="0"/>
                          <a:ea typeface="Cambria Math" panose="02040503050406030204" pitchFamily="18" charset="0"/>
                        </a:rPr>
                        <m:t>𝜏</m:t>
                      </m:r>
                      <m:acc>
                        <m:accPr>
                          <m:chr m:val="̂"/>
                          <m:ctrlPr>
                            <a:rPr lang="es-CO" sz="2400" i="1">
                              <a:latin typeface="Cambria Math" panose="02040503050406030204" pitchFamily="18" charset="0"/>
                            </a:rPr>
                          </m:ctrlPr>
                        </m:accPr>
                        <m:e>
                          <m:sSub>
                            <m:sSubPr>
                              <m:ctrlPr>
                                <a:rPr lang="en-US" sz="2400" i="1">
                                  <a:latin typeface="Cambria Math" panose="02040503050406030204" pitchFamily="18" charset="0"/>
                                </a:rPr>
                              </m:ctrlPr>
                            </m:sSubPr>
                            <m:e>
                              <m:r>
                                <a:rPr lang="en-US" sz="2400" i="1">
                                  <a:latin typeface="Cambria Math" panose="02040503050406030204" pitchFamily="18" charset="0"/>
                                </a:rPr>
                                <m:t>𝑇</m:t>
                              </m:r>
                            </m:e>
                            <m:sub>
                              <m:r>
                                <a:rPr lang="en-US" sz="2400" i="1">
                                  <a:latin typeface="Cambria Math" panose="02040503050406030204" pitchFamily="18" charset="0"/>
                                </a:rPr>
                                <m:t>𝑖</m:t>
                              </m:r>
                            </m:sub>
                          </m:sSub>
                        </m:e>
                      </m:acc>
                      <m:r>
                        <a:rPr lang="en-US" sz="2400" b="0" i="1" smtClean="0">
                          <a:latin typeface="Cambria Math" panose="02040503050406030204" pitchFamily="18" charset="0"/>
                        </a:rPr>
                        <m:t>+</m:t>
                      </m:r>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𝜌</m:t>
                          </m:r>
                        </m:e>
                        <m:sub>
                          <m:r>
                            <a:rPr lang="en-US" sz="2400" b="0" i="1" smtClean="0">
                              <a:solidFill>
                                <a:srgbClr val="C00000"/>
                              </a:solidFill>
                              <a:latin typeface="Cambria Math" panose="02040503050406030204" pitchFamily="18" charset="0"/>
                            </a:rPr>
                            <m:t>1</m:t>
                          </m:r>
                        </m:sub>
                      </m:s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m:t>
                      </m:r>
                      <m:sSub>
                        <m:sSubPr>
                          <m:ctrlPr>
                            <a:rPr lang="en-US" sz="2400" i="1">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𝜌</m:t>
                          </m:r>
                        </m:e>
                        <m:sub>
                          <m:r>
                            <a:rPr lang="en-US" sz="2400" b="0" i="1" smtClean="0">
                              <a:solidFill>
                                <a:srgbClr val="C00000"/>
                              </a:solidFill>
                              <a:latin typeface="Cambria Math" panose="02040503050406030204" pitchFamily="18" charset="0"/>
                            </a:rPr>
                            <m:t>2</m:t>
                          </m:r>
                        </m:sub>
                      </m:sSub>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𝑖</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𝐷</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𝜖</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     (2)</m:t>
                      </m:r>
                    </m:oMath>
                  </m:oMathPara>
                </a14:m>
                <a:endParaRPr lang="es-CO" sz="2400" dirty="0">
                  <a:latin typeface="Times" panose="02020603050405020304" pitchFamily="18" charset="0"/>
                  <a:cs typeface="Times" panose="02020603050405020304" pitchFamily="18" charset="0"/>
                </a:endParaRPr>
              </a:p>
              <a:p>
                <a:pPr>
                  <a:spcAft>
                    <a:spcPts val="1200"/>
                  </a:spcAft>
                </a:pPr>
                <a:r>
                  <a:rPr lang="es-CO" sz="2400" dirty="0">
                    <a:latin typeface="Times" panose="02020603050405020304" pitchFamily="18" charset="0"/>
                    <a:cs typeface="Times" panose="02020603050405020304" pitchFamily="18" charset="0"/>
                  </a:rPr>
                  <a:t>En ciertos casos se puede correr la </a:t>
                </a:r>
                <a:r>
                  <a:rPr lang="es-CO" sz="2400" u="sng" dirty="0">
                    <a:latin typeface="Times" panose="02020603050405020304" pitchFamily="18" charset="0"/>
                    <a:cs typeface="Times" panose="02020603050405020304" pitchFamily="18" charset="0"/>
                  </a:rPr>
                  <a:t>forma reducida</a:t>
                </a:r>
                <a:r>
                  <a:rPr lang="es-CO" sz="2400" dirty="0">
                    <a:latin typeface="Times" panose="02020603050405020304" pitchFamily="18" charset="0"/>
                    <a:cs typeface="Times" panose="02020603050405020304" pitchFamily="18" charset="0"/>
                  </a:rPr>
                  <a:t> para aprender sobre el efecto de la elegibilidad. </a:t>
                </a:r>
              </a:p>
              <a:p>
                <a:pPr algn="just">
                  <a:spcAft>
                    <a:spcPts val="1200"/>
                  </a:spcAft>
                </a:pPr>
                <a:endParaRPr lang="es-CO" sz="2400" dirty="0">
                  <a:latin typeface="Times" panose="02020603050405020304" pitchFamily="18" charset="0"/>
                  <a:cs typeface="Times" panose="02020603050405020304" pitchFamily="18" charset="0"/>
                </a:endParaRPr>
              </a:p>
              <a:p>
                <a:pPr algn="just">
                  <a:spcAft>
                    <a:spcPts val="1200"/>
                  </a:spcAft>
                </a:pPr>
                <a:endParaRPr lang="es-CO" sz="2400" dirty="0">
                  <a:latin typeface="Times" panose="02020603050405020304" pitchFamily="18" charset="0"/>
                  <a:cs typeface="Times" panose="02020603050405020304" pitchFamily="18" charset="0"/>
                </a:endParaRPr>
              </a:p>
              <a:p>
                <a:pPr algn="just">
                  <a:spcAft>
                    <a:spcPts val="1200"/>
                  </a:spcAft>
                </a:pPr>
                <a:endParaRPr lang="es-CO" sz="2400" dirty="0">
                  <a:latin typeface="Times" panose="02020603050405020304" pitchFamily="18" charset="0"/>
                  <a:cs typeface="Times" panose="02020603050405020304" pitchFamily="18" charset="0"/>
                </a:endParaRPr>
              </a:p>
              <a:p>
                <a:pPr algn="just">
                  <a:spcAft>
                    <a:spcPts val="1200"/>
                  </a:spcAft>
                </a:pPr>
                <a:endParaRPr lang="es-CO" sz="2400" dirty="0">
                  <a:latin typeface="Times" panose="02020603050405020304" pitchFamily="18" charset="0"/>
                  <a:cs typeface="Times" panose="02020603050405020304" pitchFamily="18" charset="0"/>
                </a:endParaRPr>
              </a:p>
            </p:txBody>
          </p:sp>
        </mc:Choice>
        <mc:Fallback xmlns="">
          <p:sp>
            <p:nvSpPr>
              <p:cNvPr id="3" name="Marcador de texto 2">
                <a:extLst>
                  <a:ext uri="{FF2B5EF4-FFF2-40B4-BE49-F238E27FC236}">
                    <a16:creationId xmlns:a16="http://schemas.microsoft.com/office/drawing/2014/main" id="{77D7B790-35EA-C845-B33C-FCE62B941E29}"/>
                  </a:ext>
                </a:extLst>
              </p:cNvPr>
              <p:cNvSpPr>
                <a:spLocks noGrp="1" noRot="1" noChangeAspect="1" noMove="1" noResize="1" noEditPoints="1" noAdjustHandles="1" noChangeArrowheads="1" noChangeShapeType="1" noTextEdit="1"/>
              </p:cNvSpPr>
              <p:nvPr>
                <p:ph type="body" sz="quarter" idx="11"/>
              </p:nvPr>
            </p:nvSpPr>
            <p:spPr>
              <a:xfrm>
                <a:off x="0" y="1259520"/>
                <a:ext cx="10870223" cy="4963886"/>
              </a:xfr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891080556"/>
      </p:ext>
    </p:extLst>
  </p:cSld>
  <p:clrMapOvr>
    <a:masterClrMapping/>
  </p:clrMapOvr>
</p:sld>
</file>

<file path=ppt/theme/theme1.xml><?xml version="1.0" encoding="utf-8"?>
<a:theme xmlns:a="http://schemas.openxmlformats.org/drawingml/2006/main" name="Tema de Office">
  <a:themeElements>
    <a:clrScheme name="Color EDCO">
      <a:dk1>
        <a:srgbClr val="000000"/>
      </a:dk1>
      <a:lt1>
        <a:srgbClr val="00C6DB"/>
      </a:lt1>
      <a:dk2>
        <a:srgbClr val="8C734B"/>
      </a:dk2>
      <a:lt2>
        <a:srgbClr val="FEFF00"/>
      </a:lt2>
      <a:accent1>
        <a:srgbClr val="000000"/>
      </a:accent1>
      <a:accent2>
        <a:srgbClr val="F4F4F4"/>
      </a:accent2>
      <a:accent3>
        <a:srgbClr val="00C6DB"/>
      </a:accent3>
      <a:accent4>
        <a:srgbClr val="FEFF00"/>
      </a:accent4>
      <a:accent5>
        <a:srgbClr val="8C734B"/>
      </a:accent5>
      <a:accent6>
        <a:srgbClr val="FFFFFF"/>
      </a:accent6>
      <a:hlink>
        <a:srgbClr val="00C5D9"/>
      </a:hlink>
      <a:folHlink>
        <a:srgbClr val="00000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LINEA EDCO EI Pptx" id="{0946B0DB-3CC8-4E3D-B21B-5D2B3AEE0DDE}" vid="{CA17E266-6278-4A47-9FF5-F52AB2A2BDE7}"/>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o" ma:contentTypeID="0x010100FDECC08DFE712D40AD84F123A91E2325" ma:contentTypeVersion="2" ma:contentTypeDescription="Crear nuevo documento." ma:contentTypeScope="" ma:versionID="f9e800e37d5463f1efff30524aff36ed">
  <xsd:schema xmlns:xsd="http://www.w3.org/2001/XMLSchema" xmlns:xs="http://www.w3.org/2001/XMLSchema" xmlns:p="http://schemas.microsoft.com/office/2006/metadata/properties" xmlns:ns2="5cfbee44-6218-4ff8-9b6a-9c8caa30d872" targetNamespace="http://schemas.microsoft.com/office/2006/metadata/properties" ma:root="true" ma:fieldsID="b70d73bd73e68d0714fe516065eef2c7" ns2:_="">
    <xsd:import namespace="5cfbee44-6218-4ff8-9b6a-9c8caa30d872"/>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cfbee44-6218-4ff8-9b6a-9c8caa30d87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3221AAD-DEF9-46C9-8881-0A31C9D4A4B6}">
  <ds:schemaRefs>
    <ds:schemaRef ds:uri="5cfbee44-6218-4ff8-9b6a-9c8caa30d872"/>
    <ds:schemaRef ds:uri="http://purl.org/dc/terms/"/>
    <ds:schemaRef ds:uri="http://schemas.microsoft.com/office/infopath/2007/PartnerControls"/>
    <ds:schemaRef ds:uri="http://purl.org/dc/dcmitype/"/>
    <ds:schemaRef ds:uri="http://schemas.microsoft.com/office/2006/metadata/properties"/>
    <ds:schemaRef ds:uri="http://schemas.microsoft.com/office/2006/documentManagement/types"/>
    <ds:schemaRef ds:uri="http://schemas.openxmlformats.org/package/2006/metadata/core-properties"/>
    <ds:schemaRef ds:uri="http://www.w3.org/XML/1998/namespace"/>
    <ds:schemaRef ds:uri="http://purl.org/dc/elements/1.1/"/>
  </ds:schemaRefs>
</ds:datastoreItem>
</file>

<file path=customXml/itemProps2.xml><?xml version="1.0" encoding="utf-8"?>
<ds:datastoreItem xmlns:ds="http://schemas.openxmlformats.org/officeDocument/2006/customXml" ds:itemID="{DFDC40CB-1303-44CF-948F-BC1908055020}">
  <ds:schemaRefs>
    <ds:schemaRef ds:uri="http://schemas.microsoft.com/sharepoint/v3/contenttype/forms"/>
  </ds:schemaRefs>
</ds:datastoreItem>
</file>

<file path=customXml/itemProps3.xml><?xml version="1.0" encoding="utf-8"?>
<ds:datastoreItem xmlns:ds="http://schemas.openxmlformats.org/officeDocument/2006/customXml" ds:itemID="{230C38E1-1379-4DD1-B5B6-A0541F60052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cfbee44-6218-4ff8-9b6a-9c8caa30d87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25217</TotalTime>
  <Words>2222</Words>
  <Application>Microsoft Office PowerPoint</Application>
  <PresentationFormat>Widescreen</PresentationFormat>
  <Paragraphs>170</Paragraphs>
  <Slides>21</Slides>
  <Notes>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21</vt:i4>
      </vt:variant>
    </vt:vector>
  </HeadingPairs>
  <TitlesOfParts>
    <vt:vector size="33" baseType="lpstr">
      <vt:lpstr>Arial</vt:lpstr>
      <vt:lpstr>Calibri</vt:lpstr>
      <vt:lpstr>Cambria Math</vt:lpstr>
      <vt:lpstr>DaxlinePro-Black</vt:lpstr>
      <vt:lpstr>DaxlinePro-Light</vt:lpstr>
      <vt:lpstr>DaxlinePro-Medium</vt:lpstr>
      <vt:lpstr>Dax-Regular</vt:lpstr>
      <vt:lpstr>Lato</vt:lpstr>
      <vt:lpstr>Lato Light</vt:lpstr>
      <vt:lpstr>Times</vt:lpstr>
      <vt:lpstr>Wingdings</vt:lpstr>
      <vt:lpstr>Tema de Office</vt:lpstr>
      <vt:lpstr>5 – Regresión Discontinua (RD)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¡Gracias!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Evaluación de  Impacto</dc:title>
  <dc:creator>Diana Carolina Cortes Bolivar</dc:creator>
  <cp:lastModifiedBy>Rachid  Laajaj</cp:lastModifiedBy>
  <cp:revision>73</cp:revision>
  <dcterms:created xsi:type="dcterms:W3CDTF">2022-08-17T15:07:43Z</dcterms:created>
  <dcterms:modified xsi:type="dcterms:W3CDTF">2024-09-10T22:08:10Z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0x010100FDECC08DFE712D40AD84F123A91E2325</vt:lpwstr>
  </property>
</Properties>
</file>